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705" r:id="rId2"/>
    <p:sldMasterId id="2147483700" r:id="rId3"/>
    <p:sldMasterId id="2147483707" r:id="rId4"/>
    <p:sldMasterId id="2147483667" r:id="rId5"/>
    <p:sldMasterId id="2147483672" r:id="rId6"/>
    <p:sldMasterId id="2147483682" r:id="rId7"/>
    <p:sldMasterId id="2147483678" r:id="rId8"/>
    <p:sldMasterId id="2147483680" r:id="rId9"/>
    <p:sldMasterId id="2147483710" r:id="rId10"/>
    <p:sldMasterId id="2147483676" r:id="rId11"/>
  </p:sldMasterIdLst>
  <p:notesMasterIdLst>
    <p:notesMasterId r:id="rId77"/>
  </p:notesMasterIdLst>
  <p:handoutMasterIdLst>
    <p:handoutMasterId r:id="rId78"/>
  </p:handoutMasterIdLst>
  <p:sldIdLst>
    <p:sldId id="569" r:id="rId12"/>
    <p:sldId id="256" r:id="rId13"/>
    <p:sldId id="258" r:id="rId14"/>
    <p:sldId id="259" r:id="rId15"/>
    <p:sldId id="728" r:id="rId16"/>
    <p:sldId id="729" r:id="rId17"/>
    <p:sldId id="732" r:id="rId18"/>
    <p:sldId id="734" r:id="rId19"/>
    <p:sldId id="733" r:id="rId20"/>
    <p:sldId id="731" r:id="rId21"/>
    <p:sldId id="730" r:id="rId22"/>
    <p:sldId id="735" r:id="rId23"/>
    <p:sldId id="736" r:id="rId24"/>
    <p:sldId id="738" r:id="rId25"/>
    <p:sldId id="740" r:id="rId26"/>
    <p:sldId id="739" r:id="rId27"/>
    <p:sldId id="742" r:id="rId28"/>
    <p:sldId id="743" r:id="rId29"/>
    <p:sldId id="741" r:id="rId30"/>
    <p:sldId id="744" r:id="rId31"/>
    <p:sldId id="794" r:id="rId32"/>
    <p:sldId id="758" r:id="rId33"/>
    <p:sldId id="746" r:id="rId34"/>
    <p:sldId id="747" r:id="rId35"/>
    <p:sldId id="793" r:id="rId36"/>
    <p:sldId id="748" r:id="rId37"/>
    <p:sldId id="759" r:id="rId38"/>
    <p:sldId id="745" r:id="rId39"/>
    <p:sldId id="750" r:id="rId40"/>
    <p:sldId id="756" r:id="rId41"/>
    <p:sldId id="757" r:id="rId42"/>
    <p:sldId id="779" r:id="rId43"/>
    <p:sldId id="761" r:id="rId44"/>
    <p:sldId id="780" r:id="rId45"/>
    <p:sldId id="781" r:id="rId46"/>
    <p:sldId id="782" r:id="rId47"/>
    <p:sldId id="783" r:id="rId48"/>
    <p:sldId id="784" r:id="rId49"/>
    <p:sldId id="786" r:id="rId50"/>
    <p:sldId id="787" r:id="rId51"/>
    <p:sldId id="788" r:id="rId52"/>
    <p:sldId id="789" r:id="rId53"/>
    <p:sldId id="760" r:id="rId54"/>
    <p:sldId id="752" r:id="rId55"/>
    <p:sldId id="753" r:id="rId56"/>
    <p:sldId id="754" r:id="rId57"/>
    <p:sldId id="762" r:id="rId58"/>
    <p:sldId id="763" r:id="rId59"/>
    <p:sldId id="764" r:id="rId60"/>
    <p:sldId id="765" r:id="rId61"/>
    <p:sldId id="766" r:id="rId62"/>
    <p:sldId id="767" r:id="rId63"/>
    <p:sldId id="768" r:id="rId64"/>
    <p:sldId id="791" r:id="rId65"/>
    <p:sldId id="770" r:id="rId66"/>
    <p:sldId id="771" r:id="rId67"/>
    <p:sldId id="772" r:id="rId68"/>
    <p:sldId id="773" r:id="rId69"/>
    <p:sldId id="774" r:id="rId70"/>
    <p:sldId id="775" r:id="rId71"/>
    <p:sldId id="776" r:id="rId72"/>
    <p:sldId id="777" r:id="rId73"/>
    <p:sldId id="778" r:id="rId74"/>
    <p:sldId id="719" r:id="rId75"/>
    <p:sldId id="720" r:id="rId76"/>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120"/>
    <a:srgbClr val="B50A18"/>
    <a:srgbClr val="5B5C62"/>
    <a:srgbClr val="EA4120"/>
    <a:srgbClr val="3F80CD"/>
    <a:srgbClr val="9BC1FF"/>
    <a:srgbClr val="1D257F"/>
    <a:srgbClr val="353A40"/>
    <a:srgbClr val="4F81BD"/>
    <a:srgbClr val="DD5F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85" autoAdjust="0"/>
    <p:restoredTop sz="86525"/>
  </p:normalViewPr>
  <p:slideViewPr>
    <p:cSldViewPr snapToGrid="0" snapToObjects="1">
      <p:cViewPr varScale="1">
        <p:scale>
          <a:sx n="88" d="100"/>
          <a:sy n="88" d="100"/>
        </p:scale>
        <p:origin x="1266" y="78"/>
      </p:cViewPr>
      <p:guideLst>
        <p:guide orient="horz" pos="1620"/>
        <p:guide pos="2880"/>
      </p:guideLst>
    </p:cSldViewPr>
  </p:slideViewPr>
  <p:outlineViewPr>
    <p:cViewPr>
      <p:scale>
        <a:sx n="33" d="100"/>
        <a:sy n="33" d="100"/>
      </p:scale>
      <p:origin x="0" y="-560"/>
    </p:cViewPr>
  </p:outlineViewPr>
  <p:notesTextViewPr>
    <p:cViewPr>
      <p:scale>
        <a:sx n="100" d="100"/>
        <a:sy n="100" d="100"/>
      </p:scale>
      <p:origin x="0" y="0"/>
    </p:cViewPr>
  </p:notesTextViewPr>
  <p:sorterViewPr>
    <p:cViewPr>
      <p:scale>
        <a:sx n="200" d="100"/>
        <a:sy n="200" d="100"/>
      </p:scale>
      <p:origin x="0" y="11520"/>
    </p:cViewPr>
  </p:sorterViewPr>
  <p:notesViewPr>
    <p:cSldViewPr snapToGrid="0" snapToObjects="1">
      <p:cViewPr>
        <p:scale>
          <a:sx n="166" d="100"/>
          <a:sy n="166" d="100"/>
        </p:scale>
        <p:origin x="1728"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5468A4D-6923-BE43-893B-BD9ADECE667E}" type="datetimeFigureOut">
              <a:rPr lang="en-US" smtClean="0"/>
              <a:pPr/>
              <a:t>6/28/2022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EFB5795-AAA6-C047-AEC2-8E46DA64FEEF}" type="slidenum">
              <a:rPr lang="en-US" smtClean="0"/>
              <a:pPr/>
              <a:t>‹#›</a:t>
            </a:fld>
            <a:endParaRPr lang="en-US" dirty="0"/>
          </a:p>
        </p:txBody>
      </p:sp>
    </p:spTree>
    <p:extLst>
      <p:ext uri="{BB962C8B-B14F-4D97-AF65-F5344CB8AC3E}">
        <p14:creationId xmlns:p14="http://schemas.microsoft.com/office/powerpoint/2010/main" val="457200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6FC0DB-605B-8242-A8A9-42071FB01577}" type="datetimeFigureOut">
              <a:rPr lang="en-US" smtClean="0"/>
              <a:pPr/>
              <a:t>6/28/2022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481D9B-F01D-9B43-92EE-70B007B6E521}" type="slidenum">
              <a:rPr lang="en-US" smtClean="0"/>
              <a:pPr/>
              <a:t>‹#›</a:t>
            </a:fld>
            <a:endParaRPr lang="en-US" dirty="0"/>
          </a:p>
        </p:txBody>
      </p:sp>
    </p:spTree>
    <p:extLst>
      <p:ext uri="{BB962C8B-B14F-4D97-AF65-F5344CB8AC3E}">
        <p14:creationId xmlns:p14="http://schemas.microsoft.com/office/powerpoint/2010/main" val="1954263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81D9B-F01D-9B43-92EE-70B007B6E521}" type="slidenum">
              <a:rPr lang="en-US" smtClean="0"/>
              <a:pPr/>
              <a:t>1</a:t>
            </a:fld>
            <a:endParaRPr lang="en-US" dirty="0"/>
          </a:p>
        </p:txBody>
      </p:sp>
    </p:spTree>
    <p:extLst>
      <p:ext uri="{BB962C8B-B14F-4D97-AF65-F5344CB8AC3E}">
        <p14:creationId xmlns:p14="http://schemas.microsoft.com/office/powerpoint/2010/main" val="1055732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59</a:t>
            </a:fld>
            <a:endParaRPr lang="en-US" dirty="0"/>
          </a:p>
        </p:txBody>
      </p:sp>
    </p:spTree>
    <p:extLst>
      <p:ext uri="{BB962C8B-B14F-4D97-AF65-F5344CB8AC3E}">
        <p14:creationId xmlns:p14="http://schemas.microsoft.com/office/powerpoint/2010/main" val="288718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60</a:t>
            </a:fld>
            <a:endParaRPr lang="en-US" dirty="0"/>
          </a:p>
        </p:txBody>
      </p:sp>
    </p:spTree>
    <p:extLst>
      <p:ext uri="{BB962C8B-B14F-4D97-AF65-F5344CB8AC3E}">
        <p14:creationId xmlns:p14="http://schemas.microsoft.com/office/powerpoint/2010/main" val="294402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61</a:t>
            </a:fld>
            <a:endParaRPr lang="en-US" dirty="0"/>
          </a:p>
        </p:txBody>
      </p:sp>
    </p:spTree>
    <p:extLst>
      <p:ext uri="{BB962C8B-B14F-4D97-AF65-F5344CB8AC3E}">
        <p14:creationId xmlns:p14="http://schemas.microsoft.com/office/powerpoint/2010/main" val="103847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62</a:t>
            </a:fld>
            <a:endParaRPr lang="en-US" dirty="0"/>
          </a:p>
        </p:txBody>
      </p:sp>
    </p:spTree>
    <p:extLst>
      <p:ext uri="{BB962C8B-B14F-4D97-AF65-F5344CB8AC3E}">
        <p14:creationId xmlns:p14="http://schemas.microsoft.com/office/powerpoint/2010/main" val="1161226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63</a:t>
            </a:fld>
            <a:endParaRPr lang="en-US" dirty="0"/>
          </a:p>
        </p:txBody>
      </p:sp>
    </p:spTree>
    <p:extLst>
      <p:ext uri="{BB962C8B-B14F-4D97-AF65-F5344CB8AC3E}">
        <p14:creationId xmlns:p14="http://schemas.microsoft.com/office/powerpoint/2010/main" val="2918044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64</a:t>
            </a:fld>
            <a:endParaRPr lang="en-US" dirty="0"/>
          </a:p>
        </p:txBody>
      </p:sp>
    </p:spTree>
    <p:extLst>
      <p:ext uri="{BB962C8B-B14F-4D97-AF65-F5344CB8AC3E}">
        <p14:creationId xmlns:p14="http://schemas.microsoft.com/office/powerpoint/2010/main" val="1883747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65</a:t>
            </a:fld>
            <a:endParaRPr lang="en-US" dirty="0"/>
          </a:p>
        </p:txBody>
      </p:sp>
    </p:spTree>
    <p:extLst>
      <p:ext uri="{BB962C8B-B14F-4D97-AF65-F5344CB8AC3E}">
        <p14:creationId xmlns:p14="http://schemas.microsoft.com/office/powerpoint/2010/main" val="319703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b86c6de72_0_2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b86c6de72_0_2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b86c6de7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b86c6de7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22</a:t>
            </a:fld>
            <a:endParaRPr lang="en-US" dirty="0"/>
          </a:p>
        </p:txBody>
      </p:sp>
    </p:spTree>
    <p:extLst>
      <p:ext uri="{BB962C8B-B14F-4D97-AF65-F5344CB8AC3E}">
        <p14:creationId xmlns:p14="http://schemas.microsoft.com/office/powerpoint/2010/main" val="287885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46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1481D9B-F01D-9B43-92EE-70B007B6E521}" type="slidenum">
              <a:rPr lang="en-US" smtClean="0"/>
              <a:pPr/>
              <a:t>27</a:t>
            </a:fld>
            <a:endParaRPr lang="en-US" dirty="0"/>
          </a:p>
        </p:txBody>
      </p:sp>
    </p:spTree>
    <p:extLst>
      <p:ext uri="{BB962C8B-B14F-4D97-AF65-F5344CB8AC3E}">
        <p14:creationId xmlns:p14="http://schemas.microsoft.com/office/powerpoint/2010/main" val="257102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68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b86c6de72_0_2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b86c6de72_0_2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0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ront Cover_With 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47471" y="442262"/>
            <a:ext cx="4114223" cy="1314450"/>
          </a:xfrm>
          <a:prstGeom prst="rect">
            <a:avLst/>
          </a:prstGeom>
        </p:spPr>
        <p:txBody>
          <a:bodyPr/>
          <a:lstStyle>
            <a:lvl1pPr marL="0" indent="0" algn="l">
              <a:buNone/>
              <a:defRPr sz="18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client name, presentation name, date, etc.</a:t>
            </a:r>
          </a:p>
        </p:txBody>
      </p:sp>
      <p:sp>
        <p:nvSpPr>
          <p:cNvPr id="7" name="TextBox 6"/>
          <p:cNvSpPr txBox="1"/>
          <p:nvPr userDrawn="1"/>
        </p:nvSpPr>
        <p:spPr>
          <a:xfrm>
            <a:off x="4817652" y="3436055"/>
            <a:ext cx="3843597" cy="830997"/>
          </a:xfrm>
          <a:prstGeom prst="rect">
            <a:avLst/>
          </a:prstGeom>
          <a:noFill/>
        </p:spPr>
        <p:txBody>
          <a:bodyPr wrap="square" rtlCol="0">
            <a:spAutoFit/>
          </a:bodyPr>
          <a:lstStyle/>
          <a:p>
            <a:pPr algn="ctr"/>
            <a:r>
              <a:rPr lang="en-US" sz="2400" b="1" spc="50" dirty="0">
                <a:latin typeface="Helvetica Neue"/>
                <a:cs typeface="Helvetica Neue"/>
              </a:rPr>
              <a:t>The Technology Leader</a:t>
            </a:r>
          </a:p>
          <a:p>
            <a:pPr algn="ctr"/>
            <a:r>
              <a:rPr lang="en-US" sz="2400" b="1" spc="50" dirty="0">
                <a:latin typeface="Helvetica Neue"/>
                <a:cs typeface="Helvetica Neue"/>
              </a:rPr>
              <a:t>in Upsell Merchandising</a:t>
            </a:r>
          </a:p>
        </p:txBody>
      </p:sp>
    </p:spTree>
    <p:extLst>
      <p:ext uri="{BB962C8B-B14F-4D97-AF65-F5344CB8AC3E}">
        <p14:creationId xmlns:p14="http://schemas.microsoft.com/office/powerpoint/2010/main" val="1569958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Internal Slide With Logo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564411" y="1068214"/>
            <a:ext cx="8103318" cy="3394075"/>
          </a:xfrm>
          <a:prstGeom prst="rect">
            <a:avLst/>
          </a:prstGeom>
        </p:spPr>
        <p:txBody>
          <a:bodyPr/>
          <a:lstStyle>
            <a:lvl1pPr marL="0" indent="0">
              <a:buNone/>
              <a:defRPr sz="1400" b="0" i="0">
                <a:latin typeface="Helvetica Neue Medium"/>
                <a:cs typeface="Helvetica Neue Medium"/>
              </a:defRPr>
            </a:lvl1pPr>
            <a:lvl2pPr>
              <a:defRPr sz="1400">
                <a:latin typeface="Helvetica Neue"/>
                <a:cs typeface="Helvetica Neue"/>
              </a:defRPr>
            </a:lvl2pPr>
            <a:lvl3pPr>
              <a:defRPr sz="1400">
                <a:latin typeface="Helvetica Neue"/>
                <a:cs typeface="Helvetica Neue"/>
              </a:defRPr>
            </a:lvl3pPr>
            <a:lvl4pPr>
              <a:defRPr sz="1400">
                <a:latin typeface="Helvetica Neue"/>
                <a:cs typeface="Helvetica Neue"/>
              </a:defRPr>
            </a:lvl4pPr>
            <a:lvl5pPr>
              <a:defRPr sz="1400">
                <a:latin typeface="Helvetica Neue"/>
                <a:cs typeface="Helvetica Neue"/>
              </a:defRPr>
            </a:lvl5pPr>
          </a:lstStyle>
          <a:p>
            <a:pPr lvl="0"/>
            <a:r>
              <a:rPr lang="en-US" dirty="0"/>
              <a:t>Click to edit text</a:t>
            </a:r>
          </a:p>
        </p:txBody>
      </p:sp>
      <p:sp>
        <p:nvSpPr>
          <p:cNvPr id="6" name="Slide Number Placeholder 5"/>
          <p:cNvSpPr>
            <a:spLocks noGrp="1"/>
          </p:cNvSpPr>
          <p:nvPr>
            <p:ph type="sldNum" sz="quarter" idx="12"/>
          </p:nvPr>
        </p:nvSpPr>
        <p:spPr/>
        <p:txBody>
          <a:body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3819345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Internal Slide With Logo_Title and Content_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566928" y="1069848"/>
            <a:ext cx="8101584" cy="3394075"/>
          </a:xfrm>
          <a:prstGeom prst="rect">
            <a:avLst/>
          </a:prstGeom>
        </p:spPr>
        <p:txBody>
          <a:bodyPr/>
          <a:lstStyle>
            <a:lvl1pPr>
              <a:defRPr sz="1400" b="0" i="0">
                <a:latin typeface="Helvetica Neue Medium"/>
                <a:cs typeface="Helvetica Neue Medium"/>
              </a:defRPr>
            </a:lvl1pPr>
            <a:lvl2pPr>
              <a:defRPr sz="1400" b="0" i="0">
                <a:latin typeface="Helvetica Neue Medium"/>
                <a:cs typeface="Helvetica Neue Medium"/>
              </a:defRPr>
            </a:lvl2pPr>
            <a:lvl3pPr>
              <a:defRPr sz="1400" b="0" i="0">
                <a:latin typeface="Helvetica Neue Medium"/>
                <a:cs typeface="Helvetica Neue Medium"/>
              </a:defRPr>
            </a:lvl3pPr>
            <a:lvl4pPr>
              <a:defRPr sz="1400" b="0" i="0">
                <a:latin typeface="Helvetica Neue Medium"/>
                <a:cs typeface="Helvetica Neue Medium"/>
              </a:defRPr>
            </a:lvl4pPr>
            <a:lvl5pPr>
              <a:defRPr sz="1400" b="0" i="0">
                <a:latin typeface="Helvetica Neue Medium"/>
                <a:cs typeface="Helvetica Neue Medium"/>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465568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dirty="0">
              <a:solidFill>
                <a:prstClr val="black"/>
              </a:solidFill>
              <a:latin typeface="Calibri" pitchFamily="34" charset="0"/>
              <a:ea typeface="MS PGothic" pitchFamily="34" charset="-128"/>
            </a:endParaRPr>
          </a:p>
        </p:txBody>
      </p:sp>
      <p:sp>
        <p:nvSpPr>
          <p:cNvPr id="4" name="Footer Placeholder 3"/>
          <p:cNvSpPr>
            <a:spLocks noGrp="1"/>
          </p:cNvSpPr>
          <p:nvPr>
            <p:ph type="ftr" sz="quarter" idx="11"/>
          </p:nvPr>
        </p:nvSpPr>
        <p:spPr>
          <a:xfrm>
            <a:off x="1485900" y="4686300"/>
            <a:ext cx="4533900" cy="273844"/>
          </a:xfrm>
          <a:prstGeom prst="rect">
            <a:avLst/>
          </a:prstGeom>
        </p:spPr>
        <p:txBody>
          <a:bodyPr/>
          <a:lstStyle>
            <a:lvl1pPr>
              <a:defRPr/>
            </a:lvl1pPr>
          </a:lstStyle>
          <a:p>
            <a:pPr>
              <a:defRPr/>
            </a:pP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lvl1pPr>
              <a:defRPr/>
            </a:lvl1pPr>
          </a:lstStyle>
          <a:p>
            <a:fld id="{A70B0383-2686-4300-9976-2BBF28867F16}"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9111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_3">
    <p:spTree>
      <p:nvGrpSpPr>
        <p:cNvPr id="1" name=""/>
        <p:cNvGrpSpPr/>
        <p:nvPr/>
      </p:nvGrpSpPr>
      <p:grpSpPr>
        <a:xfrm>
          <a:off x="0" y="0"/>
          <a:ext cx="0" cy="0"/>
          <a:chOff x="0" y="0"/>
          <a:chExt cx="0" cy="0"/>
        </a:xfrm>
      </p:grpSpPr>
      <p:pic>
        <p:nvPicPr>
          <p:cNvPr id="2" name="Picture 1" descr="PptTransition3.png"/>
          <p:cNvPicPr>
            <a:picLocks/>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47939" r="-131"/>
          <a:stretch/>
        </p:blipFill>
        <p:spPr>
          <a:xfrm>
            <a:off x="5815584" y="542944"/>
            <a:ext cx="2990088" cy="1714500"/>
          </a:xfrm>
          <a:prstGeom prst="rect">
            <a:avLst/>
          </a:prstGeom>
          <a:effectLst/>
        </p:spPr>
      </p:pic>
      <p:sp>
        <p:nvSpPr>
          <p:cNvPr id="8" name="Content Placeholder 14"/>
          <p:cNvSpPr>
            <a:spLocks noGrp="1"/>
          </p:cNvSpPr>
          <p:nvPr>
            <p:ph sz="quarter" idx="10" hasCustomPrompt="1"/>
          </p:nvPr>
        </p:nvSpPr>
        <p:spPr>
          <a:xfrm>
            <a:off x="853698" y="601744"/>
            <a:ext cx="2755900" cy="1562100"/>
          </a:xfrm>
          <a:prstGeom prst="rect">
            <a:avLst/>
          </a:prstGeom>
        </p:spPr>
        <p:txBody>
          <a:bodyPr vert="horz" anchor="ctr"/>
          <a:lstStyle>
            <a:lvl1pPr marL="0" marR="0" indent="0" algn="l" defTabSz="342900" rtl="0" eaLnBrk="1" fontAlgn="auto" latinLnBrk="0" hangingPunct="1">
              <a:lnSpc>
                <a:spcPct val="100000"/>
              </a:lnSpc>
              <a:spcBef>
                <a:spcPct val="20000"/>
              </a:spcBef>
              <a:spcAft>
                <a:spcPts val="0"/>
              </a:spcAft>
              <a:buClrTx/>
              <a:buSzTx/>
              <a:buFontTx/>
              <a:buNone/>
              <a:tabLst/>
              <a:defRPr sz="1800" b="1">
                <a:solidFill>
                  <a:srgbClr val="595959"/>
                </a:solidFill>
              </a:defRPr>
            </a:lvl1pPr>
          </a:lstStyle>
          <a:p>
            <a:pPr marL="0" marR="0" lvl="0" indent="0" algn="l" defTabSz="342900" rtl="0" eaLnBrk="1" fontAlgn="auto" latinLnBrk="0" hangingPunct="1">
              <a:lnSpc>
                <a:spcPct val="100000"/>
              </a:lnSpc>
              <a:spcBef>
                <a:spcPct val="20000"/>
              </a:spcBef>
              <a:spcAft>
                <a:spcPts val="0"/>
              </a:spcAft>
              <a:buClrTx/>
              <a:buSzTx/>
              <a:buFontTx/>
              <a:buNone/>
              <a:tabLst/>
              <a:defRPr/>
            </a:pPr>
            <a:r>
              <a:rPr lang="en-US" dirty="0"/>
              <a:t>Click to edit Master title style</a:t>
            </a:r>
          </a:p>
          <a:p>
            <a:pPr lvl="0"/>
            <a:endParaRPr lang="en-US" dirty="0"/>
          </a:p>
        </p:txBody>
      </p:sp>
      <p:sp>
        <p:nvSpPr>
          <p:cNvPr id="4" name="Slide Number Placeholder 5"/>
          <p:cNvSpPr>
            <a:spLocks noGrp="1"/>
          </p:cNvSpPr>
          <p:nvPr>
            <p:ph type="sldNum" sz="quarter" idx="12"/>
          </p:nvPr>
        </p:nvSpPr>
        <p:spPr>
          <a:xfrm>
            <a:off x="6949440" y="4873752"/>
            <a:ext cx="2133600" cy="274637"/>
          </a:xfrm>
        </p:spPr>
        <p:txBody>
          <a:body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3081805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nternal Slide Without Logo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6" name="Slide Number Placeholder 5"/>
          <p:cNvSpPr>
            <a:spLocks noGrp="1"/>
          </p:cNvSpPr>
          <p:nvPr>
            <p:ph type="sldNum" sz="quarter" idx="12"/>
          </p:nvPr>
        </p:nvSpPr>
        <p:spPr/>
        <p:txBody>
          <a:bodyPr/>
          <a:lstStyle/>
          <a:p>
            <a:fld id="{CF72A8D1-5D25-D247-AB75-A2AA20B42198}" type="slidenum">
              <a:rPr lang="en-US" smtClean="0"/>
              <a:pPr/>
              <a:t>‹#›</a:t>
            </a:fld>
            <a:endParaRPr lang="en-US" dirty="0"/>
          </a:p>
        </p:txBody>
      </p:sp>
      <p:sp>
        <p:nvSpPr>
          <p:cNvPr id="5" name="Content Placeholder 2"/>
          <p:cNvSpPr>
            <a:spLocks noGrp="1"/>
          </p:cNvSpPr>
          <p:nvPr>
            <p:ph idx="1" hasCustomPrompt="1"/>
          </p:nvPr>
        </p:nvSpPr>
        <p:spPr>
          <a:xfrm>
            <a:off x="564411" y="1068214"/>
            <a:ext cx="8103318" cy="3394075"/>
          </a:xfrm>
          <a:prstGeom prst="rect">
            <a:avLst/>
          </a:prstGeom>
        </p:spPr>
        <p:txBody>
          <a:bodyPr/>
          <a:lstStyle>
            <a:lvl1pPr marL="0" indent="0">
              <a:buNone/>
              <a:defRPr sz="1400" b="0" i="0">
                <a:latin typeface="Helvetica Neue Medium"/>
                <a:cs typeface="Helvetica Neue Medium"/>
              </a:defRPr>
            </a:lvl1pPr>
            <a:lvl2pPr>
              <a:defRPr sz="1400">
                <a:latin typeface="Helvetica Neue"/>
                <a:cs typeface="Helvetica Neue"/>
              </a:defRPr>
            </a:lvl2pPr>
            <a:lvl3pPr>
              <a:defRPr sz="1400">
                <a:latin typeface="Helvetica Neue"/>
                <a:cs typeface="Helvetica Neue"/>
              </a:defRPr>
            </a:lvl3pPr>
            <a:lvl4pPr>
              <a:defRPr sz="1400">
                <a:latin typeface="Helvetica Neue"/>
                <a:cs typeface="Helvetica Neue"/>
              </a:defRPr>
            </a:lvl4pPr>
            <a:lvl5pPr>
              <a:defRPr sz="1400">
                <a:latin typeface="Helvetica Neue"/>
                <a:cs typeface="Helvetica Neue"/>
              </a:defRPr>
            </a:lvl5pPr>
          </a:lstStyle>
          <a:p>
            <a:pPr lvl="0"/>
            <a:r>
              <a:rPr lang="en-US" dirty="0"/>
              <a:t>Click to edit text</a:t>
            </a:r>
          </a:p>
        </p:txBody>
      </p:sp>
    </p:spTree>
    <p:extLst>
      <p:ext uri="{BB962C8B-B14F-4D97-AF65-F5344CB8AC3E}">
        <p14:creationId xmlns:p14="http://schemas.microsoft.com/office/powerpoint/2010/main" val="3731387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Internal Slide Without Logo_Title and Content_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566928" y="1069848"/>
            <a:ext cx="7928064" cy="3394075"/>
          </a:xfrm>
          <a:prstGeom prst="rect">
            <a:avLst/>
          </a:prstGeom>
        </p:spPr>
        <p:txBody>
          <a:bodyPr/>
          <a:lstStyle>
            <a:lvl1pPr marL="285750" indent="-285750">
              <a:buFont typeface="Arial"/>
              <a:buChar char="•"/>
              <a:defRPr sz="1400" b="0" i="0">
                <a:latin typeface="Helvetica Neue Medium"/>
                <a:cs typeface="Helvetica Neue Medium"/>
              </a:defRPr>
            </a:lvl1pPr>
            <a:lvl2pPr>
              <a:defRPr sz="1400" b="0" i="0">
                <a:latin typeface="Helvetica Neue Medium"/>
                <a:cs typeface="Helvetica Neue Medium"/>
              </a:defRPr>
            </a:lvl2pPr>
            <a:lvl3pPr>
              <a:defRPr sz="1400" b="0" i="0">
                <a:latin typeface="Helvetica Neue Medium"/>
                <a:cs typeface="Helvetica Neue Medium"/>
              </a:defRPr>
            </a:lvl3pPr>
            <a:lvl4pPr>
              <a:defRPr sz="1400" b="0" i="0">
                <a:latin typeface="Helvetica Neue Medium"/>
                <a:cs typeface="Helvetica Neue Medium"/>
              </a:defRPr>
            </a:lvl4pPr>
            <a:lvl5pPr>
              <a:defRPr sz="1400" b="0" i="0">
                <a:latin typeface="Helvetica Neue Medium"/>
                <a:cs typeface="Helvetica Neue Medium"/>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146244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Cover_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6" name="Slide Number Placeholder 5"/>
          <p:cNvSpPr>
            <a:spLocks noGrp="1"/>
          </p:cNvSpPr>
          <p:nvPr>
            <p:ph type="sldNum" sz="quarter" idx="12"/>
          </p:nvPr>
        </p:nvSpPr>
        <p:spPr/>
        <p:txBody>
          <a:body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12964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About Nor 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49440" y="4873752"/>
            <a:ext cx="2133600" cy="274637"/>
          </a:xfrm>
          <a:prstGeom prst="rect">
            <a:avLst/>
          </a:prstGeom>
        </p:spPr>
        <p:txBody>
          <a:body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177130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ravel Spend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386335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hank You/Copyright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02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_No Title">
    <p:spTree>
      <p:nvGrpSpPr>
        <p:cNvPr id="1" name=""/>
        <p:cNvGrpSpPr/>
        <p:nvPr/>
      </p:nvGrpSpPr>
      <p:grpSpPr>
        <a:xfrm>
          <a:off x="0" y="0"/>
          <a:ext cx="0" cy="0"/>
          <a:chOff x="0" y="0"/>
          <a:chExt cx="0" cy="0"/>
        </a:xfrm>
      </p:grpSpPr>
      <p:sp>
        <p:nvSpPr>
          <p:cNvPr id="3" name="TextBox 2"/>
          <p:cNvSpPr txBox="1"/>
          <p:nvPr userDrawn="1"/>
        </p:nvSpPr>
        <p:spPr>
          <a:xfrm>
            <a:off x="4817652" y="3436055"/>
            <a:ext cx="3843597" cy="830228"/>
          </a:xfrm>
          <a:prstGeom prst="rect">
            <a:avLst/>
          </a:prstGeom>
          <a:noFill/>
        </p:spPr>
        <p:txBody>
          <a:bodyPr wrap="square" rtlCol="0">
            <a:spAutoFit/>
          </a:bodyPr>
          <a:lstStyle/>
          <a:p>
            <a:pPr algn="ctr"/>
            <a:r>
              <a:rPr lang="en-US" sz="2400" b="1" spc="50" dirty="0">
                <a:latin typeface="Helvetica Neue"/>
                <a:cs typeface="Helvetica Neue"/>
              </a:rPr>
              <a:t>The Technology Leader</a:t>
            </a:r>
          </a:p>
          <a:p>
            <a:pPr algn="ctr"/>
            <a:r>
              <a:rPr lang="en-US" sz="2400" b="1" spc="50" dirty="0">
                <a:latin typeface="Helvetica Neue"/>
                <a:cs typeface="Helvetica Neue"/>
              </a:rPr>
              <a:t>in Travel Merchandising</a:t>
            </a:r>
          </a:p>
        </p:txBody>
      </p:sp>
      <p:sp>
        <p:nvSpPr>
          <p:cNvPr id="4" name="Subtitle 2"/>
          <p:cNvSpPr>
            <a:spLocks noGrp="1"/>
          </p:cNvSpPr>
          <p:nvPr>
            <p:ph type="subTitle" idx="1" hasCustomPrompt="1"/>
          </p:nvPr>
        </p:nvSpPr>
        <p:spPr>
          <a:xfrm>
            <a:off x="347471" y="442262"/>
            <a:ext cx="4114223" cy="1314450"/>
          </a:xfrm>
          <a:prstGeom prst="rect">
            <a:avLst/>
          </a:prstGeom>
        </p:spPr>
        <p:txBody>
          <a:bodyPr/>
          <a:lstStyle>
            <a:lvl1pPr marL="0" indent="0" algn="l">
              <a:buNone/>
              <a:defRPr sz="18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client name, presentation name, date, etc.</a:t>
            </a:r>
          </a:p>
        </p:txBody>
      </p:sp>
    </p:spTree>
    <p:extLst>
      <p:ext uri="{BB962C8B-B14F-4D97-AF65-F5344CB8AC3E}">
        <p14:creationId xmlns:p14="http://schemas.microsoft.com/office/powerpoint/2010/main" val="148296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hank You/Copyright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8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_With Titl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471" y="442262"/>
            <a:ext cx="4114223" cy="1314450"/>
          </a:xfrm>
          <a:prstGeom prst="rect">
            <a:avLst/>
          </a:prstGeom>
        </p:spPr>
        <p:txBody>
          <a:bodyPr/>
          <a:lstStyle>
            <a:lvl1pPr marL="0" indent="0" algn="l">
              <a:buNone/>
              <a:defRPr sz="1800" b="0" i="0" baseline="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7" name="TextBox 6"/>
          <p:cNvSpPr txBox="1"/>
          <p:nvPr userDrawn="1"/>
        </p:nvSpPr>
        <p:spPr>
          <a:xfrm>
            <a:off x="4817652" y="3436055"/>
            <a:ext cx="3843597" cy="738664"/>
          </a:xfrm>
          <a:prstGeom prst="rect">
            <a:avLst/>
          </a:prstGeom>
          <a:noFill/>
        </p:spPr>
        <p:txBody>
          <a:bodyPr wrap="square" rtlCol="0">
            <a:spAutoFit/>
          </a:bodyPr>
          <a:lstStyle/>
          <a:p>
            <a:pPr algn="ctr"/>
            <a:r>
              <a:rPr lang="en-US" sz="2100" b="1" spc="50" dirty="0">
                <a:latin typeface="Helvetica Neue"/>
                <a:cs typeface="Helvetica Neue"/>
              </a:rPr>
              <a:t>The Leader</a:t>
            </a:r>
            <a:r>
              <a:rPr lang="en-US" sz="2100" b="1" spc="50" baseline="0" dirty="0">
                <a:latin typeface="Helvetica Neue"/>
                <a:cs typeface="Helvetica Neue"/>
              </a:rPr>
              <a:t> </a:t>
            </a:r>
            <a:r>
              <a:rPr lang="en-US" sz="2100" b="1" spc="50" dirty="0">
                <a:latin typeface="Helvetica Neue"/>
                <a:cs typeface="Helvetica Neue"/>
              </a:rPr>
              <a:t>in Hospitality Merchandising Technology</a:t>
            </a:r>
          </a:p>
        </p:txBody>
      </p:sp>
    </p:spTree>
    <p:extLst>
      <p:ext uri="{BB962C8B-B14F-4D97-AF65-F5344CB8AC3E}">
        <p14:creationId xmlns:p14="http://schemas.microsoft.com/office/powerpoint/2010/main" val="22089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ront Cover_With 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73778" y="291433"/>
            <a:ext cx="4114223" cy="1314450"/>
          </a:xfrm>
          <a:prstGeom prst="rect">
            <a:avLst/>
          </a:prstGeom>
        </p:spPr>
        <p:txBody>
          <a:bodyPr/>
          <a:lstStyle>
            <a:lvl1pPr marL="0" indent="0" algn="l">
              <a:buNone/>
              <a:defRPr sz="18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client name, presentation name, date, etc.</a:t>
            </a:r>
          </a:p>
        </p:txBody>
      </p:sp>
      <p:sp>
        <p:nvSpPr>
          <p:cNvPr id="7" name="TextBox 6"/>
          <p:cNvSpPr txBox="1"/>
          <p:nvPr userDrawn="1"/>
        </p:nvSpPr>
        <p:spPr>
          <a:xfrm>
            <a:off x="4223716" y="1595660"/>
            <a:ext cx="4664285" cy="892552"/>
          </a:xfrm>
          <a:prstGeom prst="rect">
            <a:avLst/>
          </a:prstGeom>
          <a:noFill/>
        </p:spPr>
        <p:txBody>
          <a:bodyPr wrap="square" rtlCol="0">
            <a:spAutoFit/>
          </a:bodyPr>
          <a:lstStyle/>
          <a:p>
            <a:pPr algn="r"/>
            <a:r>
              <a:rPr lang="en-US" sz="2600" b="1" spc="50" dirty="0">
                <a:solidFill>
                  <a:schemeClr val="bg1">
                    <a:lumMod val="50000"/>
                  </a:schemeClr>
                </a:solidFill>
                <a:latin typeface="Helvetica Neue"/>
                <a:cs typeface="Helvetica Neue"/>
              </a:rPr>
              <a:t>The Leader</a:t>
            </a:r>
            <a:r>
              <a:rPr lang="en-US" sz="2600" b="1" spc="50" baseline="0" dirty="0">
                <a:solidFill>
                  <a:schemeClr val="bg1">
                    <a:lumMod val="50000"/>
                  </a:schemeClr>
                </a:solidFill>
                <a:latin typeface="Helvetica Neue"/>
                <a:cs typeface="Helvetica Neue"/>
              </a:rPr>
              <a:t> </a:t>
            </a:r>
            <a:r>
              <a:rPr lang="en-US" sz="2600" b="1" spc="50" dirty="0">
                <a:solidFill>
                  <a:schemeClr val="bg1">
                    <a:lumMod val="50000"/>
                  </a:schemeClr>
                </a:solidFill>
                <a:latin typeface="Helvetica Neue"/>
                <a:cs typeface="Helvetica Neue"/>
              </a:rPr>
              <a:t>in Hospitality Merchandising Technology</a:t>
            </a:r>
          </a:p>
        </p:txBody>
      </p:sp>
    </p:spTree>
    <p:extLst>
      <p:ext uri="{BB962C8B-B14F-4D97-AF65-F5344CB8AC3E}">
        <p14:creationId xmlns:p14="http://schemas.microsoft.com/office/powerpoint/2010/main" val="119738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Cover_With Titl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47471" y="442262"/>
            <a:ext cx="4385396" cy="1314450"/>
          </a:xfrm>
          <a:prstGeom prst="rect">
            <a:avLst/>
          </a:prstGeom>
        </p:spPr>
        <p:txBody>
          <a:bodyPr/>
          <a:lstStyle>
            <a:lvl1pPr marL="0" indent="0" algn="l">
              <a:buNone/>
              <a:defRPr sz="2400" b="0" i="0">
                <a:solidFill>
                  <a:schemeClr val="tx1">
                    <a:lumMod val="95000"/>
                    <a:lumOff val="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client name, presentation name, date, etc.</a:t>
            </a:r>
          </a:p>
        </p:txBody>
      </p:sp>
      <p:pic>
        <p:nvPicPr>
          <p:cNvPr id="6" name="Picture 5" descr="Nor1 Logo Gray.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6963870" y="4329010"/>
            <a:ext cx="2183432" cy="837626"/>
          </a:xfrm>
          <a:prstGeom prst="rect">
            <a:avLst/>
          </a:prstGeom>
        </p:spPr>
      </p:pic>
      <p:sp>
        <p:nvSpPr>
          <p:cNvPr id="8"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138294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ront Cover_With Titl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47471" y="442262"/>
            <a:ext cx="4385396" cy="1314450"/>
          </a:xfrm>
          <a:prstGeom prst="rect">
            <a:avLst/>
          </a:prstGeom>
        </p:spPr>
        <p:txBody>
          <a:bodyPr/>
          <a:lstStyle>
            <a:lvl1pPr marL="0" indent="0" algn="l">
              <a:buNone/>
              <a:defRPr sz="2400" b="0" i="0">
                <a:solidFill>
                  <a:schemeClr val="tx1">
                    <a:lumMod val="95000"/>
                    <a:lumOff val="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client name, presentation name, date, etc.</a:t>
            </a:r>
          </a:p>
        </p:txBody>
      </p:sp>
      <p:sp>
        <p:nvSpPr>
          <p:cNvPr id="8"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143900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8668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ont Cover_With Titl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47471" y="442262"/>
            <a:ext cx="4385396" cy="1314450"/>
          </a:xfrm>
          <a:prstGeom prst="rect">
            <a:avLst/>
          </a:prstGeom>
        </p:spPr>
        <p:txBody>
          <a:bodyPr/>
          <a:lstStyle>
            <a:lvl1pPr marL="0" indent="0" algn="l">
              <a:buNone/>
              <a:defRPr sz="2400" b="0" i="0">
                <a:solidFill>
                  <a:schemeClr val="tx1">
                    <a:lumMod val="95000"/>
                    <a:lumOff val="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client name, presentation name, date, etc.</a:t>
            </a:r>
          </a:p>
        </p:txBody>
      </p:sp>
      <p:sp>
        <p:nvSpPr>
          <p:cNvPr id="8"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116475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ront Cover_With Titl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47471" y="442262"/>
            <a:ext cx="4385396" cy="1314450"/>
          </a:xfrm>
          <a:prstGeom prst="rect">
            <a:avLst/>
          </a:prstGeom>
        </p:spPr>
        <p:txBody>
          <a:bodyPr/>
          <a:lstStyle>
            <a:lvl1pPr marL="0" indent="0" algn="l">
              <a:buNone/>
              <a:defRPr sz="2400" b="0" i="0">
                <a:solidFill>
                  <a:schemeClr val="tx1">
                    <a:lumMod val="95000"/>
                    <a:lumOff val="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client name, presentation name, date, etc.</a:t>
            </a:r>
          </a:p>
        </p:txBody>
      </p:sp>
      <p:sp>
        <p:nvSpPr>
          <p:cNvPr id="8"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pic>
        <p:nvPicPr>
          <p:cNvPr id="4" name="Picture 3" descr="Nor1 Logo Gray.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6963870" y="4329010"/>
            <a:ext cx="2183432" cy="837626"/>
          </a:xfrm>
          <a:prstGeom prst="rect">
            <a:avLst/>
          </a:prstGeom>
        </p:spPr>
      </p:pic>
    </p:spTree>
    <p:extLst>
      <p:ext uri="{BB962C8B-B14F-4D97-AF65-F5344CB8AC3E}">
        <p14:creationId xmlns:p14="http://schemas.microsoft.com/office/powerpoint/2010/main" val="1232176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0.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6.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1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theme" Target="../theme/theme8.xml"/><Relationship Id="rId1" Type="http://schemas.openxmlformats.org/officeDocument/2006/relationships/slideLayout" Target="../slideLayouts/slideLayout17.xml"/><Relationship Id="rId6" Type="http://schemas.openxmlformats.org/officeDocument/2006/relationships/image" Target="../media/image5.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ver-01.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9138928" cy="5156227"/>
          </a:xfrm>
          <a:prstGeom prst="rect">
            <a:avLst/>
          </a:prstGeom>
        </p:spPr>
      </p:pic>
      <p:pic>
        <p:nvPicPr>
          <p:cNvPr id="3" name="Picture 2" descr="Logo, company name&#10;&#10;Description automatically generated">
            <a:extLst>
              <a:ext uri="{FF2B5EF4-FFF2-40B4-BE49-F238E27FC236}">
                <a16:creationId xmlns:a16="http://schemas.microsoft.com/office/drawing/2014/main" id="{1109289D-4F16-F14A-B66E-E97C37E60C80}"/>
              </a:ext>
            </a:extLst>
          </p:cNvPr>
          <p:cNvPicPr>
            <a:picLocks noChangeAspect="1"/>
          </p:cNvPicPr>
          <p:nvPr userDrawn="1"/>
        </p:nvPicPr>
        <p:blipFill>
          <a:blip r:embed="rId6"/>
          <a:stretch>
            <a:fillRect/>
          </a:stretch>
        </p:blipFill>
        <p:spPr>
          <a:xfrm>
            <a:off x="5027079" y="975813"/>
            <a:ext cx="3245250" cy="2163500"/>
          </a:xfrm>
          <a:prstGeom prst="rect">
            <a:avLst/>
          </a:prstGeom>
        </p:spPr>
      </p:pic>
    </p:spTree>
    <p:extLst>
      <p:ext uri="{BB962C8B-B14F-4D97-AF65-F5344CB8AC3E}">
        <p14:creationId xmlns:p14="http://schemas.microsoft.com/office/powerpoint/2010/main" val="2863375182"/>
      </p:ext>
    </p:extLst>
  </p:cSld>
  <p:clrMap bg1="lt1" tx1="dk1" bg2="lt2" tx2="dk2" accent1="accent1" accent2="accent2" accent3="accent3" accent4="accent4" accent5="accent5" accent6="accent6" hlink="hlink" folHlink="folHlink"/>
  <p:sldLayoutIdLst>
    <p:sldLayoutId id="2147483699" r:id="rId1"/>
    <p:sldLayoutId id="2147483666" r:id="rId2"/>
    <p:sldLayoutId id="214748366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cstate="screen">
            <a:alphaModFix amt="69000"/>
            <a:extLst>
              <a:ext uri="{28A0092B-C50C-407E-A947-70E740481C1C}">
                <a14:useLocalDpi xmlns:a14="http://schemas.microsoft.com/office/drawing/2010/main"/>
              </a:ext>
            </a:extLst>
          </a:blip>
          <a:stretch>
            <a:fillRect/>
          </a:stretch>
        </p:blipFill>
        <p:spPr>
          <a:xfrm>
            <a:off x="91440" y="14002"/>
            <a:ext cx="8961120" cy="5040630"/>
          </a:xfrm>
          <a:prstGeom prst="rect">
            <a:avLst/>
          </a:prstGeom>
          <a:effectLst/>
        </p:spPr>
      </p:pic>
      <p:sp>
        <p:nvSpPr>
          <p:cNvPr id="5" name="TextBox 4"/>
          <p:cNvSpPr txBox="1"/>
          <p:nvPr userDrawn="1"/>
        </p:nvSpPr>
        <p:spPr>
          <a:xfrm>
            <a:off x="2584481" y="1431650"/>
            <a:ext cx="3538771" cy="492388"/>
          </a:xfrm>
          <a:prstGeom prst="rect">
            <a:avLst/>
          </a:prstGeom>
          <a:noFill/>
        </p:spPr>
        <p:txBody>
          <a:bodyPr wrap="square" lIns="91386" tIns="45693" rIns="91386" bIns="45693" rtlCol="0">
            <a:spAutoFit/>
          </a:bodyPr>
          <a:lstStyle/>
          <a:p>
            <a:pPr algn="ctr"/>
            <a:r>
              <a:rPr lang="en-US" sz="2600" baseline="0" dirty="0">
                <a:solidFill>
                  <a:srgbClr val="B50A18"/>
                </a:solidFill>
                <a:effectLst>
                  <a:glow rad="228600">
                    <a:schemeClr val="bg1">
                      <a:alpha val="40000"/>
                    </a:schemeClr>
                  </a:glow>
                </a:effectLst>
                <a:latin typeface="+mn-lt"/>
                <a:cs typeface="Gotham Book"/>
              </a:rPr>
              <a:t>We Make Merchandising</a:t>
            </a:r>
          </a:p>
        </p:txBody>
      </p:sp>
      <p:pic>
        <p:nvPicPr>
          <p:cNvPr id="6" name="Picture 5" descr="personal.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36392" y="1860225"/>
            <a:ext cx="2373706" cy="1125832"/>
          </a:xfrm>
          <a:prstGeom prst="rect">
            <a:avLst/>
          </a:prstGeom>
        </p:spPr>
      </p:pic>
      <p:sp>
        <p:nvSpPr>
          <p:cNvPr id="10" name="TextBox 9"/>
          <p:cNvSpPr txBox="1"/>
          <p:nvPr userDrawn="1"/>
        </p:nvSpPr>
        <p:spPr>
          <a:xfrm>
            <a:off x="3191256" y="2807299"/>
            <a:ext cx="3746500" cy="584721"/>
          </a:xfrm>
          <a:prstGeom prst="rect">
            <a:avLst/>
          </a:prstGeom>
          <a:noFill/>
        </p:spPr>
        <p:txBody>
          <a:bodyPr wrap="square" lIns="91386" tIns="45693" rIns="91386" bIns="45693" rtlCol="0">
            <a:spAutoFit/>
          </a:bodyPr>
          <a:lstStyle/>
          <a:p>
            <a:r>
              <a:rPr lang="en-US" sz="3200" baseline="0" dirty="0">
                <a:latin typeface="+mn-lt"/>
                <a:cs typeface="Gotham Book"/>
              </a:rPr>
              <a:t>THANK YOU!</a:t>
            </a:r>
          </a:p>
        </p:txBody>
      </p:sp>
      <p:sp>
        <p:nvSpPr>
          <p:cNvPr id="8" name="TextBox 7"/>
          <p:cNvSpPr txBox="1"/>
          <p:nvPr userDrawn="1"/>
        </p:nvSpPr>
        <p:spPr>
          <a:xfrm>
            <a:off x="6329002" y="2231560"/>
            <a:ext cx="2798064" cy="2756492"/>
          </a:xfrm>
          <a:prstGeom prst="rect">
            <a:avLst/>
          </a:prstGeom>
          <a:noFill/>
        </p:spPr>
        <p:txBody>
          <a:bodyPr wrap="square" lIns="91386" tIns="45693" rIns="91386" bIns="45693" rtlCol="0">
            <a:noAutofit/>
          </a:bodyPr>
          <a:lstStyle/>
          <a:p>
            <a:r>
              <a:rPr lang="en-US" sz="950" dirty="0">
                <a:latin typeface="Helvetica Neue"/>
                <a:cs typeface="Helvetica Neue"/>
              </a:rPr>
              <a:t>Company Confidential.</a:t>
            </a:r>
          </a:p>
          <a:p>
            <a:r>
              <a:rPr lang="en-US" sz="950" dirty="0">
                <a:latin typeface="Helvetica Neue"/>
                <a:cs typeface="Helvetica Neue"/>
              </a:rPr>
              <a:t>Do Not Copy or Distribute</a:t>
            </a:r>
          </a:p>
          <a:p>
            <a:r>
              <a:rPr lang="en-US" sz="950" dirty="0">
                <a:latin typeface="Helvetica Neue"/>
                <a:cs typeface="Helvetica Neue"/>
              </a:rPr>
              <a:t>© 2017 Nor1 Inc.  All Rights Reserved </a:t>
            </a:r>
          </a:p>
          <a:p>
            <a:endParaRPr lang="en-US" sz="950" dirty="0">
              <a:latin typeface="Helvetica Neue"/>
              <a:cs typeface="Helvetica Neue"/>
            </a:endParaRPr>
          </a:p>
          <a:p>
            <a:r>
              <a:rPr lang="en-US" sz="950" dirty="0">
                <a:latin typeface="Helvetica Neue"/>
                <a:cs typeface="Helvetica Neue"/>
              </a:rPr>
              <a:t>“Nor1”, “Powered by Nor1”, “Nor1 Upgrade Your Life”, “eStandby”, “eStandby Upgrade”,  “Nor1 Upgrade”, “PRiME”, “Front Desk Integration”, “eFDU”,</a:t>
            </a:r>
            <a:r>
              <a:rPr lang="en-US" sz="950" baseline="0" dirty="0">
                <a:latin typeface="Helvetica Neue"/>
                <a:cs typeface="Helvetica Neue"/>
              </a:rPr>
              <a:t> </a:t>
            </a:r>
            <a:r>
              <a:rPr lang="en-US" sz="950" dirty="0">
                <a:latin typeface="Helvetica Neue"/>
                <a:cs typeface="Helvetica Neue"/>
              </a:rPr>
              <a:t>“CheckIn Merchandising”, </a:t>
            </a:r>
            <a:r>
              <a:rPr lang="en-US" sz="950" baseline="0" dirty="0">
                <a:latin typeface="Helvetica Neue"/>
                <a:cs typeface="Helvetica Neue"/>
              </a:rPr>
              <a:t>“eXpress Upgrade”,</a:t>
            </a:r>
            <a:r>
              <a:rPr lang="en-US" sz="950" dirty="0">
                <a:latin typeface="Helvetica Neue"/>
                <a:cs typeface="Helvetica Neue"/>
              </a:rPr>
              <a:t> and “eReach” are representative of some of the logos and trademarks registered by Nor1, Inc.   </a:t>
            </a:r>
          </a:p>
          <a:p>
            <a:endParaRPr lang="en-US" sz="950" dirty="0">
              <a:latin typeface="Helvetica Neue"/>
              <a:cs typeface="Helvetica Neue"/>
            </a:endParaRPr>
          </a:p>
          <a:p>
            <a:r>
              <a:rPr lang="en-US" sz="950" dirty="0">
                <a:latin typeface="Helvetica Neue"/>
                <a:cs typeface="Helvetica Neue"/>
              </a:rPr>
              <a:t>Copyright © 2004-2017 Nor1, Inc. </a:t>
            </a:r>
          </a:p>
          <a:p>
            <a:r>
              <a:rPr lang="en-US" sz="950" dirty="0">
                <a:latin typeface="Helvetica Neue"/>
                <a:cs typeface="Helvetica Neue"/>
              </a:rPr>
              <a:t>All Rights Reserved</a:t>
            </a:r>
          </a:p>
          <a:p>
            <a:endParaRPr lang="en-US" sz="950" dirty="0">
              <a:latin typeface="Helvetica Neue"/>
              <a:cs typeface="Helvetica Neue"/>
            </a:endParaRPr>
          </a:p>
          <a:p>
            <a:r>
              <a:rPr lang="en-US" sz="950" dirty="0">
                <a:latin typeface="Helvetica Neue"/>
                <a:cs typeface="Helvetica Neue"/>
              </a:rPr>
              <a:t>The Nor1 system and/or its use is covered by Patents 7,249,062, 8,170,925, 8,271,337, 8,285,599 and other patents pending.</a:t>
            </a:r>
          </a:p>
        </p:txBody>
      </p:sp>
      <p:pic>
        <p:nvPicPr>
          <p:cNvPr id="9" name="Picture 8" descr="Logo, company name&#10;&#10;Description automatically generated">
            <a:extLst>
              <a:ext uri="{FF2B5EF4-FFF2-40B4-BE49-F238E27FC236}">
                <a16:creationId xmlns:a16="http://schemas.microsoft.com/office/drawing/2014/main" id="{5F63454D-CA4B-C140-9C42-C40101EFA8DF}"/>
              </a:ext>
            </a:extLst>
          </p:cNvPr>
          <p:cNvPicPr>
            <a:picLocks noChangeAspect="1"/>
          </p:cNvPicPr>
          <p:nvPr userDrawn="1"/>
        </p:nvPicPr>
        <p:blipFill>
          <a:blip r:embed="rId5"/>
          <a:stretch>
            <a:fillRect/>
          </a:stretch>
        </p:blipFill>
        <p:spPr>
          <a:xfrm>
            <a:off x="227489" y="14002"/>
            <a:ext cx="1366487" cy="910991"/>
          </a:xfrm>
          <a:prstGeom prst="rect">
            <a:avLst/>
          </a:prstGeom>
        </p:spPr>
      </p:pic>
    </p:spTree>
    <p:extLst>
      <p:ext uri="{BB962C8B-B14F-4D97-AF65-F5344CB8AC3E}">
        <p14:creationId xmlns:p14="http://schemas.microsoft.com/office/powerpoint/2010/main" val="725042970"/>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ver-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38928" cy="5156227"/>
          </a:xfrm>
          <a:prstGeom prst="rect">
            <a:avLst/>
          </a:prstGeom>
        </p:spPr>
      </p:pic>
      <p:pic>
        <p:nvPicPr>
          <p:cNvPr id="8" name="Picture 7" descr="Logo, company name&#10;&#10;Description automatically generated">
            <a:extLst>
              <a:ext uri="{FF2B5EF4-FFF2-40B4-BE49-F238E27FC236}">
                <a16:creationId xmlns:a16="http://schemas.microsoft.com/office/drawing/2014/main" id="{8102606F-F736-864C-8662-22FD1AD6DE7C}"/>
              </a:ext>
            </a:extLst>
          </p:cNvPr>
          <p:cNvPicPr>
            <a:picLocks noChangeAspect="1"/>
          </p:cNvPicPr>
          <p:nvPr userDrawn="1"/>
        </p:nvPicPr>
        <p:blipFill>
          <a:blip r:embed="rId4"/>
          <a:stretch>
            <a:fillRect/>
          </a:stretch>
        </p:blipFill>
        <p:spPr>
          <a:xfrm>
            <a:off x="1464321" y="694671"/>
            <a:ext cx="2197552" cy="1465034"/>
          </a:xfrm>
          <a:prstGeom prst="rect">
            <a:avLst/>
          </a:prstGeom>
        </p:spPr>
      </p:pic>
      <p:sp>
        <p:nvSpPr>
          <p:cNvPr id="5" name="TextBox 4"/>
          <p:cNvSpPr txBox="1"/>
          <p:nvPr userDrawn="1"/>
        </p:nvSpPr>
        <p:spPr>
          <a:xfrm>
            <a:off x="4734803" y="412400"/>
            <a:ext cx="4089621" cy="461610"/>
          </a:xfrm>
          <a:prstGeom prst="rect">
            <a:avLst/>
          </a:prstGeom>
          <a:noFill/>
        </p:spPr>
        <p:txBody>
          <a:bodyPr wrap="square" lIns="91386" tIns="45693" rIns="91386" bIns="45693" rtlCol="0">
            <a:spAutoFit/>
          </a:bodyPr>
          <a:lstStyle/>
          <a:p>
            <a:r>
              <a:rPr lang="en-US" sz="3600" baseline="30000" dirty="0">
                <a:latin typeface="Gotham Book"/>
                <a:cs typeface="Gotham Book"/>
              </a:rPr>
              <a:t>We Make Merchandising</a:t>
            </a:r>
          </a:p>
        </p:txBody>
      </p:sp>
      <p:pic>
        <p:nvPicPr>
          <p:cNvPr id="6" name="Picture 5" descr="personal.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13206" y="694671"/>
            <a:ext cx="2743200" cy="1301080"/>
          </a:xfrm>
          <a:prstGeom prst="rect">
            <a:avLst/>
          </a:prstGeom>
        </p:spPr>
      </p:pic>
      <p:sp>
        <p:nvSpPr>
          <p:cNvPr id="9" name="TextBox 8"/>
          <p:cNvSpPr txBox="1"/>
          <p:nvPr userDrawn="1"/>
        </p:nvSpPr>
        <p:spPr>
          <a:xfrm>
            <a:off x="5259939" y="2436016"/>
            <a:ext cx="3589224" cy="2631435"/>
          </a:xfrm>
          <a:prstGeom prst="rect">
            <a:avLst/>
          </a:prstGeom>
          <a:noFill/>
        </p:spPr>
        <p:txBody>
          <a:bodyPr wrap="square" lIns="91386" tIns="45693" rIns="91386" bIns="45693" rtlCol="0">
            <a:noAutofit/>
          </a:bodyPr>
          <a:lstStyle/>
          <a:p>
            <a:r>
              <a:rPr lang="en-US" sz="1000" dirty="0">
                <a:latin typeface="Helvetica Neue"/>
                <a:cs typeface="Helvetica Neue"/>
              </a:rPr>
              <a:t>Company Confidential.</a:t>
            </a:r>
          </a:p>
          <a:p>
            <a:r>
              <a:rPr lang="en-US" sz="1000" dirty="0">
                <a:latin typeface="Helvetica Neue"/>
                <a:cs typeface="Helvetica Neue"/>
              </a:rPr>
              <a:t>Do Not Copy or Distribute</a:t>
            </a:r>
          </a:p>
          <a:p>
            <a:r>
              <a:rPr lang="en-US" sz="1000" dirty="0">
                <a:latin typeface="Helvetica Neue"/>
                <a:cs typeface="Helvetica Neue"/>
              </a:rPr>
              <a:t>© 2016 Nor1 Inc.  All Rights Reserved </a:t>
            </a:r>
          </a:p>
          <a:p>
            <a:endParaRPr lang="en-US" sz="1000" dirty="0">
              <a:latin typeface="Helvetica Neue"/>
              <a:cs typeface="Helvetica Neue"/>
            </a:endParaRPr>
          </a:p>
          <a:p>
            <a:r>
              <a:rPr lang="en-US" sz="1000" dirty="0">
                <a:latin typeface="Helvetica Neue"/>
                <a:cs typeface="Helvetica Neue"/>
              </a:rPr>
              <a:t>“Nor1”, “Powered by Nor1”, “Nor1 Upgrade Your Life”, “eStandby”, “eStandby Upgrade”,  “Nor1 Upgrade”, “PRiME”, “Front Desk Integration”, “eFDU”, “CheckIn Merchandising” and “eReach” are representative of some of the logos and trademarks registered by Nor1, Inc.   </a:t>
            </a:r>
          </a:p>
          <a:p>
            <a:endParaRPr lang="en-US" sz="1000" dirty="0">
              <a:latin typeface="Helvetica Neue"/>
              <a:cs typeface="Helvetica Neue"/>
            </a:endParaRPr>
          </a:p>
          <a:p>
            <a:r>
              <a:rPr lang="en-US" sz="1000" dirty="0">
                <a:latin typeface="Helvetica Neue"/>
                <a:cs typeface="Helvetica Neue"/>
              </a:rPr>
              <a:t>Copyright © 2004-2016 Nor1, Inc. </a:t>
            </a:r>
          </a:p>
          <a:p>
            <a:r>
              <a:rPr lang="en-US" sz="1000" dirty="0">
                <a:latin typeface="Helvetica Neue"/>
                <a:cs typeface="Helvetica Neue"/>
              </a:rPr>
              <a:t>All Rights Reserved</a:t>
            </a:r>
          </a:p>
          <a:p>
            <a:endParaRPr lang="en-US" sz="1000" dirty="0">
              <a:latin typeface="Helvetica Neue"/>
              <a:cs typeface="Helvetica Neue"/>
            </a:endParaRPr>
          </a:p>
          <a:p>
            <a:r>
              <a:rPr lang="en-US" sz="1000" dirty="0">
                <a:latin typeface="Helvetica Neue"/>
                <a:cs typeface="Helvetica Neue"/>
              </a:rPr>
              <a:t>The Nor1 system and/or its use is covered by Patents 7,249,062, 8,170,925, 8,271,337, 8,285,599 and other patents pending.</a:t>
            </a:r>
          </a:p>
        </p:txBody>
      </p:sp>
      <p:sp>
        <p:nvSpPr>
          <p:cNvPr id="10" name="TextBox 9"/>
          <p:cNvSpPr txBox="1"/>
          <p:nvPr userDrawn="1"/>
        </p:nvSpPr>
        <p:spPr>
          <a:xfrm>
            <a:off x="5207024" y="2016659"/>
            <a:ext cx="3746500" cy="502647"/>
          </a:xfrm>
          <a:prstGeom prst="rect">
            <a:avLst/>
          </a:prstGeom>
          <a:noFill/>
        </p:spPr>
        <p:txBody>
          <a:bodyPr wrap="square" lIns="91386" tIns="45693" rIns="91386" bIns="45693" rtlCol="0">
            <a:spAutoFit/>
          </a:bodyPr>
          <a:lstStyle/>
          <a:p>
            <a:r>
              <a:rPr lang="en-US" sz="4000" baseline="30000" dirty="0">
                <a:latin typeface="Gotham Book"/>
                <a:cs typeface="Gotham Book"/>
              </a:rPr>
              <a:t>THANK YOU!</a:t>
            </a:r>
          </a:p>
        </p:txBody>
      </p:sp>
    </p:spTree>
    <p:extLst>
      <p:ext uri="{BB962C8B-B14F-4D97-AF65-F5344CB8AC3E}">
        <p14:creationId xmlns:p14="http://schemas.microsoft.com/office/powerpoint/2010/main" val="597348867"/>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87777"/>
            <a:ext cx="7032396" cy="3955723"/>
          </a:xfrm>
          <a:prstGeom prst="rect">
            <a:avLst/>
          </a:prstGeom>
        </p:spPr>
      </p:pic>
      <p:sp>
        <p:nvSpPr>
          <p:cNvPr id="3" name="Rectangle 2"/>
          <p:cNvSpPr/>
          <p:nvPr userDrawn="1"/>
        </p:nvSpPr>
        <p:spPr>
          <a:xfrm>
            <a:off x="0" y="999238"/>
            <a:ext cx="6374347" cy="1039407"/>
          </a:xfrm>
          <a:prstGeom prst="rect">
            <a:avLst/>
          </a:prstGeom>
          <a:gradFill flip="none" rotWithShape="1">
            <a:gsLst>
              <a:gs pos="50000">
                <a:srgbClr val="FFFFFF">
                  <a:alpha val="80000"/>
                </a:srgbClr>
              </a:gs>
              <a:gs pos="0">
                <a:schemeClr val="bg1"/>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A12558C2-819C-684D-A466-36BC17752B25}"/>
              </a:ext>
            </a:extLst>
          </p:cNvPr>
          <p:cNvPicPr>
            <a:picLocks noChangeAspect="1"/>
          </p:cNvPicPr>
          <p:nvPr userDrawn="1"/>
        </p:nvPicPr>
        <p:blipFill>
          <a:blip r:embed="rId4"/>
          <a:stretch>
            <a:fillRect/>
          </a:stretch>
        </p:blipFill>
        <p:spPr>
          <a:xfrm>
            <a:off x="395041" y="164730"/>
            <a:ext cx="1903778" cy="1269185"/>
          </a:xfrm>
          <a:prstGeom prst="rect">
            <a:avLst/>
          </a:prstGeom>
        </p:spPr>
      </p:pic>
    </p:spTree>
    <p:extLst>
      <p:ext uri="{BB962C8B-B14F-4D97-AF65-F5344CB8AC3E}">
        <p14:creationId xmlns:p14="http://schemas.microsoft.com/office/powerpoint/2010/main" val="1474245700"/>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ver-01.png"/>
          <p:cNvPicPr>
            <a:picLocks noChangeAspect="1"/>
          </p:cNvPicPr>
          <p:nvPr userDrawn="1"/>
        </p:nvPicPr>
        <p:blipFill>
          <a:blip r:embed="rId5" cstate="email">
            <a:alphaModFix amt="15000"/>
            <a:extLst>
              <a:ext uri="{BEBA8EAE-BF5A-486C-A8C5-ECC9F3942E4B}">
                <a14:imgProps xmlns:a14="http://schemas.microsoft.com/office/drawing/2010/main">
                  <a14:imgLayer r:embed="rId6">
                    <a14:imgEffect>
                      <a14:saturation sat="50000"/>
                    </a14:imgEffect>
                  </a14:imgLayer>
                </a14:imgProps>
              </a:ext>
              <a:ext uri="{28A0092B-C50C-407E-A947-70E740481C1C}">
                <a14:useLocalDpi xmlns:a14="http://schemas.microsoft.com/office/drawing/2010/main"/>
              </a:ext>
            </a:extLst>
          </a:blip>
          <a:stretch>
            <a:fillRect/>
          </a:stretch>
        </p:blipFill>
        <p:spPr>
          <a:xfrm>
            <a:off x="0" y="0"/>
            <a:ext cx="9138928" cy="5156227"/>
          </a:xfrm>
          <a:prstGeom prst="rect">
            <a:avLst/>
          </a:prstGeom>
        </p:spPr>
      </p:pic>
    </p:spTree>
    <p:extLst>
      <p:ext uri="{BB962C8B-B14F-4D97-AF65-F5344CB8AC3E}">
        <p14:creationId xmlns:p14="http://schemas.microsoft.com/office/powerpoint/2010/main" val="37940227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1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16512"/>
      </p:ext>
    </p:extLst>
  </p:cSld>
  <p:clrMap bg1="lt1" tx1="dk1" bg2="lt2" tx2="dk2" accent1="accent1" accent2="accent2" accent3="accent3" accent4="accent4" accent5="accent5" accent6="accent6" hlink="hlink" folHlink="folHlink"/>
  <p:sldLayoutIdLst>
    <p:sldLayoutId id="2147483708" r:id="rId1"/>
    <p:sldLayoutId id="2147483709"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9144000" cy="5138741"/>
          </a:xfrm>
          <a:prstGeom prst="rect">
            <a:avLst/>
          </a:prstGeom>
        </p:spPr>
      </p:pic>
      <p:pic>
        <p:nvPicPr>
          <p:cNvPr id="8" name="Picture 7" descr="Nor1 Logo Gray.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963870" y="4329010"/>
            <a:ext cx="2183432" cy="837626"/>
          </a:xfrm>
          <a:prstGeom prst="rect">
            <a:avLst/>
          </a:prstGeom>
        </p:spPr>
      </p:pic>
      <p:sp>
        <p:nvSpPr>
          <p:cNvPr id="2" name="Title Placeholder 1"/>
          <p:cNvSpPr>
            <a:spLocks noGrp="1"/>
          </p:cNvSpPr>
          <p:nvPr>
            <p:ph type="title"/>
          </p:nvPr>
        </p:nvSpPr>
        <p:spPr>
          <a:xfrm>
            <a:off x="347471" y="137160"/>
            <a:ext cx="8485199" cy="521208"/>
          </a:xfrm>
          <a:prstGeom prst="rect">
            <a:avLst/>
          </a:prstGeom>
        </p:spPr>
        <p:txBody>
          <a:bodyPr vert="horz" lIns="91440" tIns="45720" rIns="91440" bIns="45720" rtlCol="0" anchor="t" anchorCtr="0">
            <a:normAutofit/>
          </a:bodyPr>
          <a:lstStyle/>
          <a:p>
            <a:r>
              <a:rPr lang="en-US" dirty="0"/>
              <a:t>Click to edit title</a:t>
            </a:r>
          </a:p>
        </p:txBody>
      </p:sp>
      <p:sp>
        <p:nvSpPr>
          <p:cNvPr id="6"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3491693580"/>
      </p:ext>
    </p:extLst>
  </p:cSld>
  <p:clrMap bg1="lt1" tx1="dk1" bg2="lt2" tx2="dk2" accent1="accent1" accent2="accent2" accent3="accent3" accent4="accent4" accent5="accent5" accent6="accent6" hlink="hlink" folHlink="folHlink"/>
  <p:sldLayoutIdLst>
    <p:sldLayoutId id="2147483674" r:id="rId1"/>
    <p:sldLayoutId id="2147483669" r:id="rId2"/>
    <p:sldLayoutId id="2147483684" r:id="rId3"/>
    <p:sldLayoutId id="2147483694" r:id="rId4"/>
  </p:sldLayoutIdLst>
  <p:hf hdr="0" ftr="0" dt="0"/>
  <p:txStyles>
    <p:titleStyle>
      <a:lvl1pPr algn="l" defTabSz="457200" rtl="0" eaLnBrk="1" latinLnBrk="0" hangingPunct="1">
        <a:spcBef>
          <a:spcPct val="0"/>
        </a:spcBef>
        <a:buNone/>
        <a:defRPr sz="2800" b="0" i="0" kern="1200">
          <a:solidFill>
            <a:schemeClr val="tx1"/>
          </a:solidFill>
          <a:latin typeface="Helvetica Neue Medium"/>
          <a:ea typeface="+mj-ea"/>
          <a:cs typeface="Helvetica Neue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5138741"/>
          </a:xfrm>
          <a:prstGeom prst="rect">
            <a:avLst/>
          </a:prstGeom>
        </p:spPr>
      </p:pic>
      <p:sp>
        <p:nvSpPr>
          <p:cNvPr id="2" name="Title Placeholder 1"/>
          <p:cNvSpPr>
            <a:spLocks noGrp="1"/>
          </p:cNvSpPr>
          <p:nvPr>
            <p:ph type="title"/>
          </p:nvPr>
        </p:nvSpPr>
        <p:spPr>
          <a:xfrm>
            <a:off x="347471" y="137160"/>
            <a:ext cx="8485199" cy="521208"/>
          </a:xfrm>
          <a:prstGeom prst="rect">
            <a:avLst/>
          </a:prstGeom>
        </p:spPr>
        <p:txBody>
          <a:bodyPr vert="horz" lIns="91440" tIns="45720" rIns="91440" bIns="45720" rtlCol="0" anchor="t" anchorCtr="0">
            <a:normAutofit/>
          </a:bodyPr>
          <a:lstStyle/>
          <a:p>
            <a:r>
              <a:rPr lang="en-US" dirty="0"/>
              <a:t>Click to edit title</a:t>
            </a:r>
          </a:p>
        </p:txBody>
      </p:sp>
      <p:sp>
        <p:nvSpPr>
          <p:cNvPr id="6"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spTree>
    <p:extLst>
      <p:ext uri="{BB962C8B-B14F-4D97-AF65-F5344CB8AC3E}">
        <p14:creationId xmlns:p14="http://schemas.microsoft.com/office/powerpoint/2010/main" val="1570051614"/>
      </p:ext>
    </p:extLst>
  </p:cSld>
  <p:clrMap bg1="lt1" tx1="dk1" bg2="lt2" tx2="dk2" accent1="accent1" accent2="accent2" accent3="accent3" accent4="accent4" accent5="accent5" accent6="accent6" hlink="hlink" folHlink="folHlink"/>
  <p:sldLayoutIdLst>
    <p:sldLayoutId id="2147483673" r:id="rId1"/>
    <p:sldLayoutId id="2147483675" r:id="rId2"/>
  </p:sldLayoutIdLst>
  <p:hf hdr="0" ftr="0" dt="0"/>
  <p:txStyles>
    <p:titleStyle>
      <a:lvl1pPr algn="l" defTabSz="457200" rtl="0" eaLnBrk="1" latinLnBrk="0" hangingPunct="1">
        <a:spcBef>
          <a:spcPct val="0"/>
        </a:spcBef>
        <a:buNone/>
        <a:defRPr sz="2800" b="0" i="0" kern="1200">
          <a:solidFill>
            <a:schemeClr val="tx1"/>
          </a:solidFill>
          <a:latin typeface="Helvetica Neue Medium"/>
          <a:ea typeface="+mj-ea"/>
          <a:cs typeface="Helvetica Neue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38741"/>
          </a:xfrm>
          <a:prstGeom prst="rect">
            <a:avLst/>
          </a:prstGeom>
        </p:spPr>
      </p:pic>
      <p:sp>
        <p:nvSpPr>
          <p:cNvPr id="2" name="Title Placeholder 1"/>
          <p:cNvSpPr>
            <a:spLocks noGrp="1"/>
          </p:cNvSpPr>
          <p:nvPr>
            <p:ph type="title"/>
          </p:nvPr>
        </p:nvSpPr>
        <p:spPr>
          <a:xfrm>
            <a:off x="347471" y="137160"/>
            <a:ext cx="8485199" cy="521208"/>
          </a:xfrm>
          <a:prstGeom prst="rect">
            <a:avLst/>
          </a:prstGeom>
        </p:spPr>
        <p:txBody>
          <a:bodyPr vert="horz" lIns="91440" tIns="45720" rIns="91440" bIns="45720" rtlCol="0" anchor="t" anchorCtr="0">
            <a:normAutofit/>
          </a:bodyPr>
          <a:lstStyle/>
          <a:p>
            <a:r>
              <a:rPr lang="en-US" dirty="0"/>
              <a:t>Click to edit title</a:t>
            </a:r>
          </a:p>
        </p:txBody>
      </p:sp>
      <p:sp>
        <p:nvSpPr>
          <p:cNvPr id="6"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pic>
        <p:nvPicPr>
          <p:cNvPr id="5" name="Picture 4" descr="Extended-Color-Wheel-2.png"/>
          <p:cNvPicPr>
            <a:picLocks noChangeAspect="1"/>
          </p:cNvPicPr>
          <p:nvPr userDrawn="1"/>
        </p:nvPicPr>
        <p:blipFill rotWithShape="1">
          <a:blip r:embed="rId4" cstate="screen">
            <a:alphaModFix amt="50000"/>
            <a:extLst>
              <a:ext uri="{BEBA8EAE-BF5A-486C-A8C5-ECC9F3942E4B}">
                <a14:imgProps xmlns:a14="http://schemas.microsoft.com/office/drawing/2010/main">
                  <a14:imgLayer r:embed="rId5">
                    <a14:imgEffect>
                      <a14:saturation sat="60000"/>
                    </a14:imgEffect>
                    <a14:imgEffect>
                      <a14:brightnessContrast bright="-10000"/>
                    </a14:imgEffect>
                  </a14:imgLayer>
                </a14:imgProps>
              </a:ext>
              <a:ext uri="{28A0092B-C50C-407E-A947-70E740481C1C}">
                <a14:useLocalDpi xmlns:a14="http://schemas.microsoft.com/office/drawing/2010/main"/>
              </a:ext>
            </a:extLst>
          </a:blip>
          <a:srcRect t="-10333"/>
          <a:stretch/>
        </p:blipFill>
        <p:spPr>
          <a:xfrm>
            <a:off x="-392409" y="478631"/>
            <a:ext cx="9860145" cy="5150822"/>
          </a:xfrm>
          <a:prstGeom prst="rect">
            <a:avLst/>
          </a:prstGeom>
        </p:spPr>
      </p:pic>
      <p:sp>
        <p:nvSpPr>
          <p:cNvPr id="8" name="TextBox 7"/>
          <p:cNvSpPr txBox="1"/>
          <p:nvPr userDrawn="1"/>
        </p:nvSpPr>
        <p:spPr>
          <a:xfrm>
            <a:off x="4132645" y="4241182"/>
            <a:ext cx="3843597" cy="830228"/>
          </a:xfrm>
          <a:prstGeom prst="rect">
            <a:avLst/>
          </a:prstGeom>
          <a:noFill/>
        </p:spPr>
        <p:txBody>
          <a:bodyPr wrap="square" rtlCol="0">
            <a:spAutoFit/>
          </a:bodyPr>
          <a:lstStyle/>
          <a:p>
            <a:pPr algn="ctr"/>
            <a:r>
              <a:rPr lang="en-US" sz="2400" b="1" spc="50" dirty="0">
                <a:solidFill>
                  <a:srgbClr val="C7C9CA"/>
                </a:solidFill>
                <a:latin typeface="Helvetica Neue"/>
                <a:cs typeface="Helvetica Neue"/>
              </a:rPr>
              <a:t>The Technology Leader</a:t>
            </a:r>
          </a:p>
          <a:p>
            <a:pPr algn="ctr"/>
            <a:r>
              <a:rPr lang="en-US" sz="2400" b="1" spc="50" dirty="0">
                <a:solidFill>
                  <a:srgbClr val="C7C9CA"/>
                </a:solidFill>
                <a:latin typeface="Helvetica Neue"/>
                <a:cs typeface="Helvetica Neue"/>
              </a:rPr>
              <a:t>in Travel Merchandising</a:t>
            </a:r>
          </a:p>
        </p:txBody>
      </p:sp>
      <p:pic>
        <p:nvPicPr>
          <p:cNvPr id="9" name="Picture 8" descr="Nor1 Logo Gray.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6011" y="3328699"/>
            <a:ext cx="1985710" cy="761774"/>
          </a:xfrm>
          <a:prstGeom prst="rect">
            <a:avLst/>
          </a:prstGeom>
        </p:spPr>
      </p:pic>
    </p:spTree>
    <p:extLst>
      <p:ext uri="{BB962C8B-B14F-4D97-AF65-F5344CB8AC3E}">
        <p14:creationId xmlns:p14="http://schemas.microsoft.com/office/powerpoint/2010/main" val="3137850633"/>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457200" rtl="0" eaLnBrk="1" latinLnBrk="0" hangingPunct="1">
        <a:spcBef>
          <a:spcPct val="0"/>
        </a:spcBef>
        <a:buNone/>
        <a:defRPr sz="2800" b="0" i="0" kern="1200">
          <a:solidFill>
            <a:schemeClr val="tx1"/>
          </a:solidFill>
          <a:latin typeface="Helvetica Neue Medium"/>
          <a:ea typeface="+mj-ea"/>
          <a:cs typeface="Helvetica Neue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Picture 28" descr="Background.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38741"/>
          </a:xfrm>
          <a:prstGeom prst="rect">
            <a:avLst/>
          </a:prstGeom>
        </p:spPr>
      </p:pic>
      <p:pic>
        <p:nvPicPr>
          <p:cNvPr id="30" name="Picture 29"/>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5399412" y="316874"/>
            <a:ext cx="3003039" cy="2704230"/>
          </a:xfrm>
          <a:prstGeom prst="rect">
            <a:avLst/>
          </a:prstGeom>
        </p:spPr>
      </p:pic>
      <p:pic>
        <p:nvPicPr>
          <p:cNvPr id="33" name="Picture 32" descr="Nor1 Logo Gray.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63870" y="4329010"/>
            <a:ext cx="2183432" cy="837626"/>
          </a:xfrm>
          <a:prstGeom prst="rect">
            <a:avLst/>
          </a:prstGeom>
        </p:spPr>
      </p:pic>
      <p:sp>
        <p:nvSpPr>
          <p:cNvPr id="34"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grpSp>
        <p:nvGrpSpPr>
          <p:cNvPr id="35" name="Group 34"/>
          <p:cNvGrpSpPr/>
          <p:nvPr userDrawn="1"/>
        </p:nvGrpSpPr>
        <p:grpSpPr>
          <a:xfrm>
            <a:off x="-13043" y="3454083"/>
            <a:ext cx="9162288" cy="338328"/>
            <a:chOff x="-13042" y="3208892"/>
            <a:chExt cx="9157043" cy="441982"/>
          </a:xfrm>
        </p:grpSpPr>
        <p:sp>
          <p:nvSpPr>
            <p:cNvPr id="36" name="Rectangle 35"/>
            <p:cNvSpPr/>
            <p:nvPr/>
          </p:nvSpPr>
          <p:spPr>
            <a:xfrm>
              <a:off x="4621775" y="3208892"/>
              <a:ext cx="2330496" cy="439860"/>
            </a:xfrm>
            <a:prstGeom prst="rect">
              <a:avLst/>
            </a:prstGeom>
            <a:solidFill>
              <a:srgbClr val="A6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Gotham Medium"/>
                <a:cs typeface="Gotham Medium"/>
              </a:endParaRPr>
            </a:p>
          </p:txBody>
        </p:sp>
        <p:sp>
          <p:nvSpPr>
            <p:cNvPr id="37" name="Rectangle 36"/>
            <p:cNvSpPr/>
            <p:nvPr/>
          </p:nvSpPr>
          <p:spPr>
            <a:xfrm>
              <a:off x="2291279" y="3208892"/>
              <a:ext cx="2330496" cy="439860"/>
            </a:xfrm>
            <a:prstGeom prst="rect">
              <a:avLst/>
            </a:prstGeom>
            <a:solidFill>
              <a:srgbClr val="8B14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Gotham Medium"/>
                <a:cs typeface="Gotham Medium"/>
              </a:endParaRPr>
            </a:p>
          </p:txBody>
        </p:sp>
        <p:sp>
          <p:nvSpPr>
            <p:cNvPr id="38" name="Rectangle 37"/>
            <p:cNvSpPr/>
            <p:nvPr/>
          </p:nvSpPr>
          <p:spPr>
            <a:xfrm>
              <a:off x="6952272" y="3211014"/>
              <a:ext cx="2191729" cy="439860"/>
            </a:xfrm>
            <a:prstGeom prst="rect">
              <a:avLst/>
            </a:prstGeom>
            <a:solidFill>
              <a:srgbClr val="304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Gotham Medium"/>
                <a:cs typeface="Gotham Medium"/>
              </a:endParaRPr>
            </a:p>
          </p:txBody>
        </p:sp>
        <p:sp>
          <p:nvSpPr>
            <p:cNvPr id="39" name="Rectangle 38"/>
            <p:cNvSpPr/>
            <p:nvPr/>
          </p:nvSpPr>
          <p:spPr>
            <a:xfrm>
              <a:off x="-13042" y="3208892"/>
              <a:ext cx="2330496" cy="439860"/>
            </a:xfrm>
            <a:prstGeom prst="rect">
              <a:avLst/>
            </a:prstGeom>
            <a:solidFill>
              <a:srgbClr val="484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Gotham Medium"/>
                <a:cs typeface="Gotham Medium"/>
              </a:endParaRPr>
            </a:p>
          </p:txBody>
        </p:sp>
      </p:grpSp>
      <p:sp>
        <p:nvSpPr>
          <p:cNvPr id="40" name="TextBox 39"/>
          <p:cNvSpPr txBox="1"/>
          <p:nvPr userDrawn="1"/>
        </p:nvSpPr>
        <p:spPr>
          <a:xfrm>
            <a:off x="209094" y="3454083"/>
            <a:ext cx="1928314" cy="323165"/>
          </a:xfrm>
          <a:prstGeom prst="rect">
            <a:avLst/>
          </a:prstGeom>
          <a:noFill/>
        </p:spPr>
        <p:txBody>
          <a:bodyPr wrap="square" rtlCol="0">
            <a:spAutoFit/>
          </a:bodyPr>
          <a:lstStyle/>
          <a:p>
            <a:pPr defTabSz="457200"/>
            <a:r>
              <a:rPr lang="en-US" sz="1500" spc="40" dirty="0">
                <a:solidFill>
                  <a:prstClr val="white"/>
                </a:solidFill>
                <a:latin typeface="Helvetica Neue Medium"/>
                <a:cs typeface="Helvetica Neue Medium"/>
              </a:rPr>
              <a:t>Pre</a:t>
            </a:r>
            <a:r>
              <a:rPr lang="en-US" sz="1500" spc="40" baseline="0" dirty="0">
                <a:solidFill>
                  <a:prstClr val="white"/>
                </a:solidFill>
                <a:latin typeface="Helvetica Neue Medium"/>
                <a:cs typeface="Helvetica Neue Medium"/>
              </a:rPr>
              <a:t> A</a:t>
            </a:r>
            <a:r>
              <a:rPr lang="en-US" sz="1500" spc="40" dirty="0">
                <a:solidFill>
                  <a:prstClr val="white"/>
                </a:solidFill>
                <a:latin typeface="Helvetica Neue Medium"/>
                <a:cs typeface="Helvetica Neue Medium"/>
              </a:rPr>
              <a:t>rrival</a:t>
            </a:r>
          </a:p>
        </p:txBody>
      </p:sp>
      <p:sp>
        <p:nvSpPr>
          <p:cNvPr id="41" name="TextBox 40"/>
          <p:cNvSpPr txBox="1"/>
          <p:nvPr userDrawn="1"/>
        </p:nvSpPr>
        <p:spPr>
          <a:xfrm>
            <a:off x="2383129" y="3454083"/>
            <a:ext cx="1609082" cy="323165"/>
          </a:xfrm>
          <a:prstGeom prst="rect">
            <a:avLst/>
          </a:prstGeom>
          <a:noFill/>
        </p:spPr>
        <p:txBody>
          <a:bodyPr wrap="square" rtlCol="0">
            <a:spAutoFit/>
          </a:bodyPr>
          <a:lstStyle/>
          <a:p>
            <a:pPr defTabSz="457200"/>
            <a:r>
              <a:rPr lang="en-US" sz="1500" spc="40" dirty="0">
                <a:solidFill>
                  <a:prstClr val="white"/>
                </a:solidFill>
                <a:latin typeface="Helvetica Neue Medium"/>
                <a:cs typeface="Helvetica Neue Medium"/>
              </a:rPr>
              <a:t>Check</a:t>
            </a:r>
            <a:r>
              <a:rPr lang="en-US" sz="1500" spc="40" baseline="0" dirty="0">
                <a:solidFill>
                  <a:prstClr val="white"/>
                </a:solidFill>
                <a:latin typeface="Helvetica Neue Medium"/>
                <a:cs typeface="Helvetica Neue Medium"/>
              </a:rPr>
              <a:t> I</a:t>
            </a:r>
            <a:r>
              <a:rPr lang="en-US" sz="1500" spc="40" dirty="0">
                <a:solidFill>
                  <a:prstClr val="white"/>
                </a:solidFill>
                <a:latin typeface="Helvetica Neue Medium"/>
                <a:cs typeface="Helvetica Neue Medium"/>
              </a:rPr>
              <a:t>n</a:t>
            </a:r>
          </a:p>
        </p:txBody>
      </p:sp>
      <p:sp>
        <p:nvSpPr>
          <p:cNvPr id="42" name="TextBox 41"/>
          <p:cNvSpPr txBox="1"/>
          <p:nvPr userDrawn="1"/>
        </p:nvSpPr>
        <p:spPr>
          <a:xfrm>
            <a:off x="4717066" y="3454083"/>
            <a:ext cx="1928314" cy="323165"/>
          </a:xfrm>
          <a:prstGeom prst="rect">
            <a:avLst/>
          </a:prstGeom>
          <a:noFill/>
        </p:spPr>
        <p:txBody>
          <a:bodyPr wrap="square" rtlCol="0">
            <a:spAutoFit/>
          </a:bodyPr>
          <a:lstStyle/>
          <a:p>
            <a:pPr defTabSz="457200"/>
            <a:r>
              <a:rPr lang="en-US" sz="1500" spc="40" dirty="0">
                <a:solidFill>
                  <a:prstClr val="white"/>
                </a:solidFill>
                <a:latin typeface="Helvetica Neue Medium"/>
                <a:cs typeface="Helvetica Neue Medium"/>
              </a:rPr>
              <a:t>On</a:t>
            </a:r>
            <a:r>
              <a:rPr lang="en-US" sz="1500" spc="40" baseline="0" dirty="0">
                <a:solidFill>
                  <a:prstClr val="white"/>
                </a:solidFill>
                <a:latin typeface="Helvetica Neue Medium"/>
                <a:cs typeface="Helvetica Neue Medium"/>
              </a:rPr>
              <a:t> Property</a:t>
            </a:r>
            <a:endParaRPr lang="en-US" sz="1500" spc="40" dirty="0">
              <a:solidFill>
                <a:prstClr val="white"/>
              </a:solidFill>
              <a:latin typeface="Helvetica Neue Medium"/>
              <a:cs typeface="Helvetica Neue Medium"/>
            </a:endParaRPr>
          </a:p>
        </p:txBody>
      </p:sp>
      <p:sp>
        <p:nvSpPr>
          <p:cNvPr id="43" name="TextBox 42"/>
          <p:cNvSpPr txBox="1"/>
          <p:nvPr userDrawn="1"/>
        </p:nvSpPr>
        <p:spPr>
          <a:xfrm>
            <a:off x="7024384" y="3454083"/>
            <a:ext cx="1928314" cy="323165"/>
          </a:xfrm>
          <a:prstGeom prst="rect">
            <a:avLst/>
          </a:prstGeom>
          <a:noFill/>
        </p:spPr>
        <p:txBody>
          <a:bodyPr wrap="square" rtlCol="0">
            <a:spAutoFit/>
          </a:bodyPr>
          <a:lstStyle/>
          <a:p>
            <a:pPr defTabSz="457200"/>
            <a:r>
              <a:rPr lang="en-US" sz="1500" spc="50" dirty="0">
                <a:solidFill>
                  <a:prstClr val="white"/>
                </a:solidFill>
                <a:latin typeface="Helvetica Neue Medium"/>
                <a:cs typeface="Helvetica Neue Medium"/>
              </a:rPr>
              <a:t>Post</a:t>
            </a:r>
            <a:r>
              <a:rPr lang="en-US" sz="1500" spc="50" baseline="0" dirty="0">
                <a:solidFill>
                  <a:prstClr val="white"/>
                </a:solidFill>
                <a:latin typeface="Helvetica Neue Medium"/>
                <a:cs typeface="Helvetica Neue Medium"/>
              </a:rPr>
              <a:t> C</a:t>
            </a:r>
            <a:r>
              <a:rPr lang="en-US" sz="1500" spc="50" dirty="0">
                <a:solidFill>
                  <a:prstClr val="white"/>
                </a:solidFill>
                <a:latin typeface="Helvetica Neue Medium"/>
                <a:cs typeface="Helvetica Neue Medium"/>
              </a:rPr>
              <a:t>heckout</a:t>
            </a:r>
          </a:p>
        </p:txBody>
      </p:sp>
      <p:sp>
        <p:nvSpPr>
          <p:cNvPr id="44" name="TextBox 43"/>
          <p:cNvSpPr txBox="1"/>
          <p:nvPr userDrawn="1"/>
        </p:nvSpPr>
        <p:spPr>
          <a:xfrm>
            <a:off x="194770" y="3835919"/>
            <a:ext cx="2551706" cy="600164"/>
          </a:xfrm>
          <a:prstGeom prst="rect">
            <a:avLst/>
          </a:prstGeom>
          <a:noFill/>
        </p:spPr>
        <p:txBody>
          <a:bodyPr wrap="square" rtlCol="0">
            <a:spAutoFit/>
          </a:bodyPr>
          <a:lstStyle/>
          <a:p>
            <a:pPr marL="171450" indent="-171450" defTabSz="457200">
              <a:buFont typeface="Arial"/>
              <a:buChar char="•"/>
            </a:pPr>
            <a:r>
              <a:rPr lang="en-US" sz="1100" spc="40" dirty="0">
                <a:solidFill>
                  <a:prstClr val="black"/>
                </a:solidFill>
                <a:latin typeface="Helvetica Neue Medium"/>
                <a:cs typeface="Helvetica Neue Medium"/>
              </a:rPr>
              <a:t>Upsell at Booking </a:t>
            </a:r>
            <a:br>
              <a:rPr lang="en-US" sz="1100" spc="40" dirty="0">
                <a:solidFill>
                  <a:prstClr val="black"/>
                </a:solidFill>
                <a:latin typeface="Helvetica Neue Medium"/>
                <a:cs typeface="Helvetica Neue Medium"/>
              </a:rPr>
            </a:br>
            <a:r>
              <a:rPr lang="en-US" sz="1100" spc="40" dirty="0">
                <a:solidFill>
                  <a:prstClr val="black"/>
                </a:solidFill>
                <a:latin typeface="Helvetica Neue Medium"/>
                <a:cs typeface="Helvetica Neue Medium"/>
              </a:rPr>
              <a:t>Confirmation</a:t>
            </a:r>
          </a:p>
          <a:p>
            <a:pPr marL="171450" indent="-171450" defTabSz="457200">
              <a:buFont typeface="Arial"/>
              <a:buChar char="•"/>
            </a:pPr>
            <a:r>
              <a:rPr lang="en-US" sz="1100" spc="40" dirty="0">
                <a:solidFill>
                  <a:prstClr val="black"/>
                </a:solidFill>
                <a:latin typeface="Helvetica Neue Medium"/>
                <a:cs typeface="Helvetica Neue Medium"/>
              </a:rPr>
              <a:t>Pre-Arrival Emails</a:t>
            </a:r>
          </a:p>
        </p:txBody>
      </p:sp>
      <p:sp>
        <p:nvSpPr>
          <p:cNvPr id="45" name="TextBox 44"/>
          <p:cNvSpPr txBox="1"/>
          <p:nvPr userDrawn="1"/>
        </p:nvSpPr>
        <p:spPr>
          <a:xfrm>
            <a:off x="2393470" y="3835919"/>
            <a:ext cx="2197215" cy="261610"/>
          </a:xfrm>
          <a:prstGeom prst="rect">
            <a:avLst/>
          </a:prstGeom>
          <a:noFill/>
        </p:spPr>
        <p:txBody>
          <a:bodyPr wrap="square" rtlCol="0">
            <a:spAutoFit/>
          </a:bodyPr>
          <a:lstStyle/>
          <a:p>
            <a:pPr marL="171450" indent="-171450" defTabSz="457200">
              <a:buFont typeface="Arial"/>
              <a:buChar char="•"/>
            </a:pPr>
            <a:r>
              <a:rPr lang="en-US" sz="1100" spc="40" dirty="0">
                <a:solidFill>
                  <a:prstClr val="black"/>
                </a:solidFill>
                <a:latin typeface="Helvetica Neue Medium"/>
                <a:cs typeface="Helvetica Neue Medium"/>
              </a:rPr>
              <a:t>Hotel Services Upsell</a:t>
            </a:r>
          </a:p>
        </p:txBody>
      </p:sp>
      <p:sp>
        <p:nvSpPr>
          <p:cNvPr id="46" name="Rectangle 45"/>
          <p:cNvSpPr/>
          <p:nvPr userDrawn="1"/>
        </p:nvSpPr>
        <p:spPr>
          <a:xfrm>
            <a:off x="4715698" y="3835919"/>
            <a:ext cx="2127505" cy="769441"/>
          </a:xfrm>
          <a:prstGeom prst="rect">
            <a:avLst/>
          </a:prstGeom>
        </p:spPr>
        <p:txBody>
          <a:bodyPr wrap="none">
            <a:spAutoFit/>
          </a:bodyPr>
          <a:lstStyle/>
          <a:p>
            <a:pPr marL="171450" indent="-171450" defTabSz="457200">
              <a:buFont typeface="Arial"/>
              <a:buChar char="•"/>
            </a:pPr>
            <a:r>
              <a:rPr lang="en-US" sz="1100" spc="40" dirty="0">
                <a:solidFill>
                  <a:prstClr val="black"/>
                </a:solidFill>
                <a:latin typeface="Helvetica Neue Medium"/>
                <a:cs typeface="Helvetica Neue Medium"/>
              </a:rPr>
              <a:t>Upsell and Cross-sell </a:t>
            </a:r>
            <a:br>
              <a:rPr lang="en-US" sz="1100" spc="40" dirty="0">
                <a:solidFill>
                  <a:prstClr val="black"/>
                </a:solidFill>
                <a:latin typeface="Helvetica Neue Medium"/>
                <a:cs typeface="Helvetica Neue Medium"/>
              </a:rPr>
            </a:br>
            <a:r>
              <a:rPr lang="en-US" sz="1100" spc="40" dirty="0">
                <a:solidFill>
                  <a:prstClr val="black"/>
                </a:solidFill>
                <a:latin typeface="Helvetica Neue Medium"/>
                <a:cs typeface="Helvetica Neue Medium"/>
              </a:rPr>
              <a:t>Offers from On-Property</a:t>
            </a:r>
            <a:br>
              <a:rPr lang="en-US" sz="1100" spc="40" dirty="0">
                <a:solidFill>
                  <a:prstClr val="black"/>
                </a:solidFill>
                <a:latin typeface="Helvetica Neue Medium"/>
                <a:cs typeface="Helvetica Neue Medium"/>
              </a:rPr>
            </a:br>
            <a:r>
              <a:rPr lang="en-US" sz="1100" spc="40" dirty="0">
                <a:solidFill>
                  <a:prstClr val="black"/>
                </a:solidFill>
                <a:latin typeface="Helvetica Neue Medium"/>
                <a:cs typeface="Helvetica Neue Medium"/>
              </a:rPr>
              <a:t>Activities, Restaurant,</a:t>
            </a:r>
            <a:br>
              <a:rPr lang="en-US" sz="1100" spc="40" dirty="0">
                <a:solidFill>
                  <a:prstClr val="black"/>
                </a:solidFill>
                <a:latin typeface="Helvetica Neue Medium"/>
                <a:cs typeface="Helvetica Neue Medium"/>
              </a:rPr>
            </a:br>
            <a:r>
              <a:rPr lang="en-US" sz="1100" spc="40" dirty="0">
                <a:solidFill>
                  <a:prstClr val="black"/>
                </a:solidFill>
                <a:latin typeface="Helvetica Neue Medium"/>
                <a:cs typeface="Helvetica Neue Medium"/>
              </a:rPr>
              <a:t>Bar/Lounge, Spa, Golf, etc.</a:t>
            </a:r>
            <a:endParaRPr lang="en-US" sz="1100" b="0" i="0" dirty="0">
              <a:solidFill>
                <a:prstClr val="black"/>
              </a:solidFill>
              <a:latin typeface="Gotham Medium"/>
              <a:cs typeface="Gotham Medium"/>
            </a:endParaRPr>
          </a:p>
        </p:txBody>
      </p:sp>
      <p:sp>
        <p:nvSpPr>
          <p:cNvPr id="47" name="Rectangle 46"/>
          <p:cNvSpPr/>
          <p:nvPr userDrawn="1"/>
        </p:nvSpPr>
        <p:spPr>
          <a:xfrm>
            <a:off x="7039716" y="3835919"/>
            <a:ext cx="1923163" cy="430887"/>
          </a:xfrm>
          <a:prstGeom prst="rect">
            <a:avLst/>
          </a:prstGeom>
        </p:spPr>
        <p:txBody>
          <a:bodyPr wrap="none">
            <a:spAutoFit/>
          </a:bodyPr>
          <a:lstStyle/>
          <a:p>
            <a:pPr marL="171450" indent="-171450" defTabSz="457200">
              <a:buFont typeface="Arial"/>
              <a:buChar char="•"/>
            </a:pPr>
            <a:r>
              <a:rPr lang="en-US" sz="1100" spc="40" dirty="0">
                <a:solidFill>
                  <a:prstClr val="black"/>
                </a:solidFill>
                <a:latin typeface="Helvetica Neue Medium"/>
                <a:cs typeface="Helvetica Neue Medium"/>
              </a:rPr>
              <a:t>Return Incentives,</a:t>
            </a:r>
            <a:br>
              <a:rPr lang="en-US" sz="1100" spc="40" dirty="0">
                <a:solidFill>
                  <a:prstClr val="black"/>
                </a:solidFill>
                <a:latin typeface="Helvetica Neue Medium"/>
                <a:cs typeface="Helvetica Neue Medium"/>
              </a:rPr>
            </a:br>
            <a:r>
              <a:rPr lang="en-US" sz="1100" spc="40" dirty="0">
                <a:solidFill>
                  <a:prstClr val="black"/>
                </a:solidFill>
                <a:latin typeface="Helvetica Neue Medium"/>
                <a:cs typeface="Helvetica Neue Medium"/>
              </a:rPr>
              <a:t>Satisfaction and Loyalty</a:t>
            </a:r>
          </a:p>
        </p:txBody>
      </p:sp>
      <p:sp>
        <p:nvSpPr>
          <p:cNvPr id="48" name="Rectangle 47"/>
          <p:cNvSpPr/>
          <p:nvPr userDrawn="1"/>
        </p:nvSpPr>
        <p:spPr>
          <a:xfrm>
            <a:off x="1152872" y="4512578"/>
            <a:ext cx="3557581" cy="646331"/>
          </a:xfrm>
          <a:prstGeom prst="rect">
            <a:avLst/>
          </a:prstGeom>
        </p:spPr>
        <p:txBody>
          <a:bodyPr wrap="square">
            <a:spAutoFit/>
          </a:bodyPr>
          <a:lstStyle/>
          <a:p>
            <a:pPr defTabSz="457200"/>
            <a:r>
              <a:rPr lang="en-US" sz="900" spc="40" dirty="0">
                <a:solidFill>
                  <a:prstClr val="black"/>
                </a:solidFill>
                <a:latin typeface="Helvetica Neue Medium"/>
                <a:cs typeface="Helvetica Neue Medium"/>
              </a:rPr>
              <a:t>World Class Team:  Mix of technologists, data scientists, and travel industry veterans (Priceline, Expedia, Google, Yahoo!)</a:t>
            </a:r>
            <a:r>
              <a:rPr lang="en-US" sz="900" spc="40" baseline="0" dirty="0">
                <a:solidFill>
                  <a:prstClr val="black"/>
                </a:solidFill>
                <a:latin typeface="Helvetica Neue Medium"/>
                <a:cs typeface="Helvetica Neue Medium"/>
              </a:rPr>
              <a:t> </a:t>
            </a:r>
            <a:r>
              <a:rPr lang="en-US" sz="900" spc="40" dirty="0">
                <a:solidFill>
                  <a:prstClr val="black"/>
                </a:solidFill>
                <a:latin typeface="Helvetica Neue Medium"/>
                <a:cs typeface="Helvetica Neue Medium"/>
              </a:rPr>
              <a:t>in Santa Clara, Mexico, Germany,</a:t>
            </a:r>
            <a:r>
              <a:rPr lang="en-US" sz="900" spc="40" baseline="0" dirty="0">
                <a:solidFill>
                  <a:prstClr val="black"/>
                </a:solidFill>
                <a:latin typeface="Helvetica Neue Medium"/>
                <a:cs typeface="Helvetica Neue Medium"/>
              </a:rPr>
              <a:t> </a:t>
            </a:r>
            <a:r>
              <a:rPr lang="en-US" sz="900" spc="40" dirty="0">
                <a:solidFill>
                  <a:prstClr val="black"/>
                </a:solidFill>
                <a:latin typeface="Helvetica Neue Medium"/>
                <a:cs typeface="Helvetica Neue Medium"/>
              </a:rPr>
              <a:t>Singapore</a:t>
            </a:r>
            <a:r>
              <a:rPr lang="en-US" sz="900" spc="40" baseline="0" dirty="0">
                <a:solidFill>
                  <a:prstClr val="black"/>
                </a:solidFill>
                <a:latin typeface="Helvetica Neue Medium"/>
                <a:cs typeface="Helvetica Neue Medium"/>
              </a:rPr>
              <a:t> and India </a:t>
            </a:r>
            <a:endParaRPr lang="en-US" sz="900" spc="40" dirty="0">
              <a:solidFill>
                <a:prstClr val="black"/>
              </a:solidFill>
              <a:latin typeface="Helvetica Neue Medium"/>
              <a:cs typeface="Helvetica Neue Medium"/>
            </a:endParaRPr>
          </a:p>
        </p:txBody>
      </p:sp>
      <p:pic>
        <p:nvPicPr>
          <p:cNvPr id="49" name="Picture 48" descr="WorldMap.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32060" y="4523952"/>
            <a:ext cx="975359" cy="544850"/>
          </a:xfrm>
          <a:prstGeom prst="rect">
            <a:avLst/>
          </a:prstGeom>
          <a:noFill/>
          <a:ln>
            <a:noFill/>
          </a:ln>
        </p:spPr>
      </p:pic>
      <p:sp>
        <p:nvSpPr>
          <p:cNvPr id="50" name="TextBox 49"/>
          <p:cNvSpPr txBox="1"/>
          <p:nvPr userDrawn="1"/>
        </p:nvSpPr>
        <p:spPr>
          <a:xfrm>
            <a:off x="352003" y="134260"/>
            <a:ext cx="4857672"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prstClr val="black"/>
                </a:solidFill>
                <a:effectLst/>
                <a:uLnTx/>
                <a:uFillTx/>
                <a:latin typeface="Helvetica Neue Medium"/>
                <a:ea typeface="+mj-ea"/>
                <a:cs typeface="Helvetica Neue Medium"/>
              </a:rPr>
              <a:t>About Us</a:t>
            </a:r>
            <a:endParaRPr lang="en-US" sz="2800" dirty="0">
              <a:latin typeface="Helvetica Neue Medium"/>
              <a:cs typeface="Helvetica Neue Medium"/>
            </a:endParaRPr>
          </a:p>
        </p:txBody>
      </p:sp>
      <p:pic>
        <p:nvPicPr>
          <p:cNvPr id="51" name="Picture 50" descr="Logo_eStandbyUpgrade.png"/>
          <p:cNvPicPr>
            <a:picLocks noChangeAspect="1"/>
          </p:cNvPicPr>
          <p:nvPr userDrawn="1"/>
        </p:nvPicPr>
        <p:blipFill>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tretch>
            <a:fillRect/>
          </a:stretch>
        </p:blipFill>
        <p:spPr>
          <a:xfrm>
            <a:off x="143662" y="3200581"/>
            <a:ext cx="1918120" cy="210924"/>
          </a:xfrm>
          <a:prstGeom prst="rect">
            <a:avLst/>
          </a:prstGeom>
          <a:effectLst/>
        </p:spPr>
      </p:pic>
      <p:pic>
        <p:nvPicPr>
          <p:cNvPr id="52" name="Picture 51" descr="eReach_AllLogos.png"/>
          <p:cNvPicPr>
            <a:picLocks noChangeAspect="1"/>
          </p:cNvPicPr>
          <p:nvPr userDrawn="1"/>
        </p:nvPicPr>
        <p:blipFill>
          <a:blip r:embed="rId10" cstate="email">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24429" y="3185415"/>
            <a:ext cx="1016605" cy="208691"/>
          </a:xfrm>
          <a:prstGeom prst="rect">
            <a:avLst/>
          </a:prstGeom>
          <a:effectLst/>
        </p:spPr>
      </p:pic>
      <p:pic>
        <p:nvPicPr>
          <p:cNvPr id="53" name="Picture 52" descr="eReach_AllLogos.png"/>
          <p:cNvPicPr>
            <a:picLocks noChangeAspect="1"/>
          </p:cNvPicPr>
          <p:nvPr userDrawn="1"/>
        </p:nvPicPr>
        <p:blipFill>
          <a:blip r:embed="rId10" cstate="email">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a:stretch>
            <a:fillRect/>
          </a:stretch>
        </p:blipFill>
        <p:spPr>
          <a:xfrm>
            <a:off x="6956261" y="3189500"/>
            <a:ext cx="1018709" cy="209123"/>
          </a:xfrm>
          <a:prstGeom prst="rect">
            <a:avLst/>
          </a:prstGeom>
          <a:effectLst/>
        </p:spPr>
      </p:pic>
      <p:sp>
        <p:nvSpPr>
          <p:cNvPr id="54" name="TextBox 53"/>
          <p:cNvSpPr txBox="1"/>
          <p:nvPr userDrawn="1"/>
        </p:nvSpPr>
        <p:spPr>
          <a:xfrm>
            <a:off x="335119" y="670638"/>
            <a:ext cx="4340090" cy="220368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u="none" strike="noStrike" kern="1200" cap="none" spc="40" normalizeH="0" baseline="0" noProof="0" dirty="0">
                <a:ln>
                  <a:noFill/>
                </a:ln>
                <a:solidFill>
                  <a:prstClr val="black"/>
                </a:solidFill>
                <a:effectLst/>
                <a:uLnTx/>
                <a:uFillTx/>
                <a:latin typeface="Helvetica Neue Medium"/>
                <a:ea typeface="+mn-ea"/>
                <a:cs typeface="Helvetica Neue Medium"/>
              </a:rPr>
              <a:t>Silicon Valley Based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u="none" strike="noStrike" kern="1200" cap="none" spc="40" normalizeH="0" baseline="0" noProof="0" dirty="0">
                <a:ln>
                  <a:noFill/>
                </a:ln>
                <a:solidFill>
                  <a:prstClr val="black"/>
                </a:solidFill>
                <a:effectLst/>
                <a:uLnTx/>
                <a:uFillTx/>
                <a:latin typeface="Helvetica Neue Medium"/>
                <a:ea typeface="+mn-ea"/>
                <a:cs typeface="Helvetica Neue Medium"/>
              </a:rPr>
              <a:t>Data-Science Driven Merchandising Solutions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u="none" strike="noStrike" kern="1200" cap="none" spc="40" normalizeH="0" baseline="0" noProof="0" dirty="0">
                <a:ln>
                  <a:noFill/>
                </a:ln>
                <a:solidFill>
                  <a:prstClr val="black"/>
                </a:solidFill>
                <a:effectLst/>
                <a:uLnTx/>
                <a:uFillTx/>
                <a:latin typeface="Helvetica Neue Medium"/>
                <a:ea typeface="+mn-ea"/>
                <a:cs typeface="Helvetica Neue Medium"/>
              </a:rPr>
              <a:t>Consulting &amp; Product Approach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u="none" strike="noStrike" kern="1200" cap="none" spc="40" normalizeH="0" baseline="0" noProof="0" dirty="0">
                <a:ln>
                  <a:noFill/>
                </a:ln>
                <a:solidFill>
                  <a:prstClr val="black"/>
                </a:solidFill>
                <a:effectLst/>
                <a:uLnTx/>
                <a:uFillTx/>
                <a:latin typeface="Helvetica Neue Medium"/>
                <a:ea typeface="+mn-ea"/>
                <a:cs typeface="Helvetica Neue Medium"/>
              </a:rPr>
              <a:t>Entire team devoted to upsell merchandising – Including newly opened engineering office in Bengaluru, India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u="none" strike="noStrike" kern="1200" cap="none" spc="40" normalizeH="0" baseline="0" noProof="0" dirty="0">
                <a:ln>
                  <a:noFill/>
                </a:ln>
                <a:solidFill>
                  <a:prstClr val="black"/>
                </a:solidFill>
                <a:effectLst/>
                <a:uLnTx/>
                <a:uFillTx/>
                <a:latin typeface="Helvetica Neue Medium"/>
                <a:ea typeface="+mn-ea"/>
                <a:cs typeface="Helvetica Neue Medium"/>
              </a:rPr>
              <a:t>10 Years Experience and Over 500 Million Upsell Offers Made</a:t>
            </a:r>
          </a:p>
        </p:txBody>
      </p:sp>
      <p:pic>
        <p:nvPicPr>
          <p:cNvPr id="55" name="Picture 5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97010" y="3008898"/>
            <a:ext cx="1260244" cy="429578"/>
          </a:xfrm>
          <a:prstGeom prst="rect">
            <a:avLst/>
          </a:prstGeom>
        </p:spPr>
      </p:pic>
    </p:spTree>
    <p:extLst>
      <p:ext uri="{BB962C8B-B14F-4D97-AF65-F5344CB8AC3E}">
        <p14:creationId xmlns:p14="http://schemas.microsoft.com/office/powerpoint/2010/main" val="610080465"/>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457200" rtl="0" eaLnBrk="1" latinLnBrk="0" hangingPunct="1">
        <a:spcBef>
          <a:spcPct val="0"/>
        </a:spcBef>
        <a:buNone/>
        <a:defRPr sz="2800" b="0" i="0" kern="1200">
          <a:solidFill>
            <a:schemeClr val="tx1"/>
          </a:solidFill>
          <a:latin typeface="Helvetica Neue Medium"/>
          <a:ea typeface="+mj-ea"/>
          <a:cs typeface="Helvetica Neue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38741"/>
          </a:xfrm>
          <a:prstGeom prst="rect">
            <a:avLst/>
          </a:prstGeom>
        </p:spPr>
      </p:pic>
      <p:sp>
        <p:nvSpPr>
          <p:cNvPr id="6" name="Slide Number Placeholder 5"/>
          <p:cNvSpPr>
            <a:spLocks noGrp="1"/>
          </p:cNvSpPr>
          <p:nvPr>
            <p:ph type="sldNum" sz="quarter" idx="4"/>
          </p:nvPr>
        </p:nvSpPr>
        <p:spPr>
          <a:xfrm>
            <a:off x="6949440" y="487375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F72A8D1-5D25-D247-AB75-A2AA20B42198}" type="slidenum">
              <a:rPr lang="en-US" smtClean="0"/>
              <a:pPr/>
              <a:t>‹#›</a:t>
            </a:fld>
            <a:endParaRPr lang="en-US" dirty="0"/>
          </a:p>
        </p:txBody>
      </p:sp>
      <p:pic>
        <p:nvPicPr>
          <p:cNvPr id="8" name="Picture 7" descr="Travel Spend Pie Chart.png"/>
          <p:cNvPicPr>
            <a:picLocks noChangeAspect="1"/>
          </p:cNvPicPr>
          <p:nvPr userDrawn="1"/>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135100" y="231389"/>
            <a:ext cx="8454209" cy="4907352"/>
          </a:xfrm>
          <a:prstGeom prst="rect">
            <a:avLst/>
          </a:prstGeom>
        </p:spPr>
      </p:pic>
      <p:sp>
        <p:nvSpPr>
          <p:cNvPr id="9" name="TextBox 8"/>
          <p:cNvSpPr txBox="1"/>
          <p:nvPr userDrawn="1"/>
        </p:nvSpPr>
        <p:spPr>
          <a:xfrm>
            <a:off x="352002" y="134260"/>
            <a:ext cx="3655957" cy="954107"/>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800" u="none" strike="noStrike" kern="1200" cap="none" spc="20" normalizeH="0" baseline="0" noProof="0" dirty="0">
                <a:ln>
                  <a:noFill/>
                </a:ln>
                <a:solidFill>
                  <a:prstClr val="black"/>
                </a:solidFill>
                <a:effectLst/>
                <a:uLnTx/>
                <a:uFillTx/>
                <a:latin typeface="Helvetica Neue Medium"/>
                <a:ea typeface="+mj-ea"/>
                <a:cs typeface="Helvetica Neue Medium"/>
              </a:rPr>
              <a:t>Where do Travelers</a:t>
            </a:r>
          </a:p>
          <a:p>
            <a:pPr marL="0" marR="0" indent="0" algn="l" defTabSz="457200" rtl="0" eaLnBrk="1" fontAlgn="auto" latinLnBrk="0" hangingPunct="1">
              <a:lnSpc>
                <a:spcPct val="100000"/>
              </a:lnSpc>
              <a:spcBef>
                <a:spcPts val="0"/>
              </a:spcBef>
              <a:spcAft>
                <a:spcPts val="0"/>
              </a:spcAft>
              <a:buClrTx/>
              <a:buSzTx/>
              <a:buFontTx/>
              <a:buNone/>
              <a:tabLst/>
              <a:defRPr/>
            </a:pPr>
            <a:r>
              <a:rPr lang="en-US" sz="2800" spc="20" dirty="0">
                <a:solidFill>
                  <a:prstClr val="black"/>
                </a:solidFill>
                <a:latin typeface="Helvetica Neue Medium"/>
                <a:ea typeface="+mj-ea"/>
                <a:cs typeface="Helvetica Neue Medium"/>
              </a:rPr>
              <a:t>Spend their Money?</a:t>
            </a:r>
            <a:endParaRPr kumimoji="0" lang="en-US" sz="2800" u="none" strike="noStrike" kern="1200" cap="none" spc="20" normalizeH="0" baseline="0" noProof="0" dirty="0">
              <a:ln>
                <a:noFill/>
              </a:ln>
              <a:solidFill>
                <a:prstClr val="black"/>
              </a:solidFill>
              <a:effectLst/>
              <a:uLnTx/>
              <a:uFillTx/>
              <a:latin typeface="Helvetica Neue Medium"/>
              <a:ea typeface="+mj-ea"/>
              <a:cs typeface="Helvetica Neue Medium"/>
            </a:endParaRPr>
          </a:p>
        </p:txBody>
      </p:sp>
      <p:sp>
        <p:nvSpPr>
          <p:cNvPr id="10" name="TextBox 9"/>
          <p:cNvSpPr txBox="1"/>
          <p:nvPr userDrawn="1"/>
        </p:nvSpPr>
        <p:spPr>
          <a:xfrm>
            <a:off x="4676726" y="4055754"/>
            <a:ext cx="4203830" cy="954107"/>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kumimoji="0" lang="en-US" sz="2800" u="none" strike="noStrike" kern="1200" cap="none" spc="20" normalizeH="0" baseline="0" noProof="0" dirty="0">
                <a:ln>
                  <a:noFill/>
                </a:ln>
                <a:solidFill>
                  <a:srgbClr val="800000"/>
                </a:solidFill>
                <a:effectLst/>
                <a:uLnTx/>
                <a:uFillTx/>
                <a:latin typeface="Helvetica Neue Medium"/>
                <a:ea typeface="+mj-ea"/>
                <a:cs typeface="Helvetica Neue Medium"/>
              </a:rPr>
              <a:t>Capture more revenue</a:t>
            </a:r>
          </a:p>
          <a:p>
            <a:pPr marL="0" marR="0" indent="0" algn="r" defTabSz="457200" rtl="0" eaLnBrk="1" fontAlgn="auto" latinLnBrk="0" hangingPunct="1">
              <a:lnSpc>
                <a:spcPct val="100000"/>
              </a:lnSpc>
              <a:spcBef>
                <a:spcPts val="0"/>
              </a:spcBef>
              <a:spcAft>
                <a:spcPts val="0"/>
              </a:spcAft>
              <a:buClrTx/>
              <a:buSzTx/>
              <a:buFontTx/>
              <a:buNone/>
              <a:tabLst/>
              <a:defRPr/>
            </a:pPr>
            <a:r>
              <a:rPr lang="en-US" sz="2800" spc="20" dirty="0">
                <a:solidFill>
                  <a:srgbClr val="800000"/>
                </a:solidFill>
                <a:latin typeface="Helvetica Neue Medium"/>
                <a:ea typeface="+mj-ea"/>
                <a:cs typeface="Helvetica Neue Medium"/>
              </a:rPr>
              <a:t>during your guest’s stay</a:t>
            </a:r>
            <a:endParaRPr kumimoji="0" lang="en-US" sz="2800" u="none" strike="noStrike" kern="1200" cap="none" spc="20" normalizeH="0" baseline="0" noProof="0" dirty="0">
              <a:ln>
                <a:noFill/>
              </a:ln>
              <a:solidFill>
                <a:srgbClr val="800000"/>
              </a:solidFill>
              <a:effectLst/>
              <a:uLnTx/>
              <a:uFillTx/>
              <a:latin typeface="Helvetica Neue Medium"/>
              <a:ea typeface="+mj-ea"/>
              <a:cs typeface="Helvetica Neue Medium"/>
            </a:endParaRPr>
          </a:p>
        </p:txBody>
      </p:sp>
    </p:spTree>
    <p:extLst>
      <p:ext uri="{BB962C8B-B14F-4D97-AF65-F5344CB8AC3E}">
        <p14:creationId xmlns:p14="http://schemas.microsoft.com/office/powerpoint/2010/main" val="4151376011"/>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457200" rtl="0" eaLnBrk="1" latinLnBrk="0" hangingPunct="1">
        <a:spcBef>
          <a:spcPct val="0"/>
        </a:spcBef>
        <a:buNone/>
        <a:defRPr sz="2800" b="0" i="0" kern="1200">
          <a:solidFill>
            <a:schemeClr val="tx1"/>
          </a:solidFill>
          <a:latin typeface="Helvetica Neue Medium"/>
          <a:ea typeface="+mj-ea"/>
          <a:cs typeface="Helvetica Neue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BDF%20Embassy%20Suites%20by%20Hilton%20Ontario%20Airport.xlsx" TargetMode="External"/><Relationship Id="rId2" Type="http://schemas.openxmlformats.org/officeDocument/2006/relationships/hyperlink" Target="http://forms.nor1.com/form-2582564/Nor1-EStandby-Implementation-Requirements" TargetMode="Externa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2" Type="http://schemas.openxmlformats.org/officeDocument/2006/relationships/hyperlink" Target="http://forms.nor1.com/form-2582564/Nor1-EStandby-Implementation-Requirement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ui_cm.nor1upgrades.com/?test_id=44e51b7975&amp;task=nor1guest1&amp;property_id=7975&amp;offeredUpgrade=true&amp;offeredLateCheckout=false#/offers" TargetMode="External"/><Relationship Id="rId2" Type="http://schemas.openxmlformats.org/officeDocument/2006/relationships/hyperlink" Target="http://www.nor1.com/training-new/"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sweetprocess.com/procedures/jj951t1QRQ/digital-divide-data-ddd/"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cp.estandby.com/categories/display/CHAIN_ID:1196/PROPERTY_ID:9008"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nor1.lightning.force.com/lightning/r/Account/0015A00002Cz4CHQAZ/view"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forms.nor1.com/form-2582564/Nor1-EStandby-Implementation-Requirement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nor1.lightning.force.com/lightning/r/QA__c/a0J5A00000U5Qt9UAF/view"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spreadsheets/d/1KBdb-Zd_7oeqlre0Fkvdd5EHg1QSOaVE5lqXg1UnoN8/edit?gid=818305365#gid=818305365"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Desktop/Transitions/Account%20Transition%20-%20Stage%20427.xlsx" TargetMode="Externa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hyperlink" Target="../../../../../../../Desktop/Transitions/Account%20Transition%20-%20Stage%20427.xlsx" TargetMode="External"/><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Desktop/The%20Knickerbocker%20-%20eXpress%20Pricing%20Structure.xlsx"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CM%20KOC%20OK.pptx"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hyperlink" Target="BasicDataForm%20-%20Barcelo%20Costa%20Vasca.xlsx" TargetMode="External"/><Relationship Id="rId4" Type="http://schemas.openxmlformats.org/officeDocument/2006/relationships/hyperlink" Target="IN-OXIActivationandValidation-060220-0739.pdf"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www.sweetprocess.com/procedures/jj951t1QRQ/digital-divide-data-ddd/"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cp.estandby.com/categories/display/CHAIN_ID:1196/PROPERTY_ID:9008"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nor1.lightning.force.com/lightning/r/Account/0015A00002Cz4CHQAZ/view"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mailto:integration@nor1.com"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hyperlink" Target="LISHA_NOR1_OXI_INSTALL_V53.zip"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p.estandby.com/properties/save"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hyperlink" Target="https://cp.estandby.com/properties/save"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Implementation%20Timeline%20Melia%20Nassau.pptx"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3.jp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50.jpg"/><Relationship Id="rId3" Type="http://schemas.openxmlformats.org/officeDocument/2006/relationships/hyperlink" Target="Implementation%20Timeline%20Melia%20Nassau.pptx" TargetMode="External"/><Relationship Id="rId7" Type="http://schemas.openxmlformats.org/officeDocument/2006/relationships/oleObject" Target="../embeddings/oleObject2.bin"/><Relationship Id="rId12" Type="http://schemas.openxmlformats.org/officeDocument/2006/relationships/image" Target="../media/image49.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s://docs.google.com/a/nor1.com/document/d/1JOnNjJpahfXp8w00-CQN_t97xt2sTpOGhscKcwShPvM/edit?usp=sharing" TargetMode="External"/><Relationship Id="rId11" Type="http://schemas.openxmlformats.org/officeDocument/2006/relationships/oleObject" Target="../embeddings/oleObject4.bin"/><Relationship Id="rId5" Type="http://schemas.openxmlformats.org/officeDocument/2006/relationships/hyperlink" Target="https://docs.google.com/a/nor1.com/document/d/1TU_j-xo_AH-zZv9tnegvUxiUllIoVvYb33XOPYvepD8/edit?usp=sharing" TargetMode="External"/><Relationship Id="rId10" Type="http://schemas.openxmlformats.org/officeDocument/2006/relationships/image" Target="../media/image48.wmf"/><Relationship Id="rId4" Type="http://schemas.openxmlformats.org/officeDocument/2006/relationships/hyperlink" Target="https://docs.google.com/a/nor1.com/document/d/1BuTNQCG5GyF_mjCOW_IHToZP5UWG2OF3QLj8m3reFRM/edit?usp=sharing" TargetMode="External"/><Relationship Id="rId9"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3" Type="http://schemas.openxmlformats.org/officeDocument/2006/relationships/hyperlink" Target="https://cp.estandby.com/properties/integration_edit/6926"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forms.nor1.com/form-3246494/CIM-Implementation-Pre-Onsite-Checklist"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4" Type="http://schemas.openxmlformats.org/officeDocument/2006/relationships/hyperlink" Target="http://forms.nor1.com/form-3471253/CIM-Post-Implementation-Checklis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ocs.google.com/spreadsheets/d/1_kW0kLtvOQlrkkftgbev5ED21m3_nPvtIRd_I-FxeKQ/edit?pli=1#gid=1040113765"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5" Type="http://schemas.openxmlformats.org/officeDocument/2006/relationships/hyperlink" Target="https://wiki.in.nor1.com/display/PA/Activate+Property+on+CM+through+Control+Panel" TargetMode="Externa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hyperlink" Target="https://sites.google.com/nor1.com/newhiretraining/oxi-faq#h.p__kl_JobGC6Ny"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hyperlink" Target="http://www.google.com/url?q=http%3A%2F%2Fforms.nor1.com%2Fform-3246494%2Fcm-implementation-pre-onsite-checklist-im&amp;sa=D&amp;sntz=1&amp;usg=AFQjCNFPiS6QGPEbTdYhQoEXB7Se0-d4fQ"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rive.google.com/drive/folders/1m14PQaWqfE1ED_dAOC9IAtoWNtxwgvir"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checkin-merchandising.nor1.com/faq/user-management/creating-or-updating-user-ids"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drive.google.com/drive/folders/1m14PQaWqfE1ED_dAOC9IAtoWNtxwgvir" TargetMode="External"/><Relationship Id="rId2" Type="http://schemas.openxmlformats.org/officeDocument/2006/relationships/hyperlink" Target="Implementation%20Timeline%20Melia%20Nassau.pptx" TargetMode="External"/><Relationship Id="rId1" Type="http://schemas.openxmlformats.org/officeDocument/2006/relationships/slideLayout" Target="../slideLayouts/slideLayout7.xml"/><Relationship Id="rId6" Type="http://schemas.openxmlformats.org/officeDocument/2006/relationships/hyperlink" Target="https://www.sweetprocess.com/procedures/2WjBvua7d7/cim-hotels-implementation-worksheet-oxi-2-way/" TargetMode="External"/><Relationship Id="rId5" Type="http://schemas.openxmlformats.org/officeDocument/2006/relationships/hyperlink" Target="https://drive.google.com/file/d/1tJ-tYCXUDw5ghEMvnZhaZKcN0zOah51R/view" TargetMode="External"/><Relationship Id="rId4" Type="http://schemas.openxmlformats.org/officeDocument/2006/relationships/hyperlink" Target="https://drive.google.com/file/d/1uIm6s-_aE8LyfyJXhJmg7xAOW4JyEXZI/view"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Implementation%20Timeline%20Melia%20Nassau.pptx"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drive.google.com/drive/folders/1m14PQaWqfE1ED_dAOC9IAtoWNtxwgvir" TargetMode="External"/><Relationship Id="rId4" Type="http://schemas.openxmlformats.org/officeDocument/2006/relationships/hyperlink" Target="https://drive.google.com/file/d/18NA_pLcVtI5iEbPOZyLxW5B-FiOphxp1/view"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Implementation%20Timeline%20Melia%20Nassau.pptx"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hyperlink" Target="https://docs.google.com/document/d/1ffVkK2SHL-ZO1s2AHEraP8CcjTZ22uj_jHv0_5aAgEI/edit#heading=h.5s1koc7czsdb"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Implementation%20Timeline%20Melia%20Nassau.pptx"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Implementation%20Timeline%20Melia%20Nassau.pptx"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sweetprocess.com/procedures/2Wj3PFa7d7/checkpoint-call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hyperlink" Target="http://www.oracle.com/investor"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3355" y="3164529"/>
            <a:ext cx="3986212" cy="1771650"/>
          </a:xfrm>
          <a:prstGeom prst="rect">
            <a:avLst/>
          </a:prstGeom>
          <a:effectLst>
            <a:outerShdw blurRad="25400" dist="25400" dir="7020000" algn="tl" rotWithShape="0">
              <a:prstClr val="black">
                <a:alpha val="24000"/>
              </a:prstClr>
            </a:outerShdw>
          </a:effectLst>
        </p:spPr>
      </p:pic>
      <p:sp>
        <p:nvSpPr>
          <p:cNvPr id="6" name="Google Shape;73;p13">
            <a:extLst>
              <a:ext uri="{FF2B5EF4-FFF2-40B4-BE49-F238E27FC236}">
                <a16:creationId xmlns:a16="http://schemas.microsoft.com/office/drawing/2014/main" id="{25A1F650-C43B-4FD7-A7BB-858F07C20001}"/>
              </a:ext>
            </a:extLst>
          </p:cNvPr>
          <p:cNvSpPr txBox="1"/>
          <p:nvPr/>
        </p:nvSpPr>
        <p:spPr>
          <a:xfrm>
            <a:off x="3550356" y="207321"/>
            <a:ext cx="5362221" cy="13223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solidFill>
                  <a:srgbClr val="992120"/>
                </a:solidFill>
                <a:latin typeface="Roboto"/>
                <a:ea typeface="Roboto"/>
                <a:cs typeface="Roboto"/>
                <a:sym typeface="Roboto"/>
              </a:rPr>
              <a:t>Implementation Processes Step by Step</a:t>
            </a:r>
            <a:endParaRPr sz="3200" dirty="0">
              <a:solidFill>
                <a:srgbClr val="992120"/>
              </a:solidFill>
              <a:latin typeface="Roboto"/>
              <a:ea typeface="Roboto"/>
              <a:cs typeface="Roboto"/>
              <a:sym typeface="Roboto"/>
            </a:endParaRPr>
          </a:p>
        </p:txBody>
      </p:sp>
    </p:spTree>
    <p:extLst>
      <p:ext uri="{BB962C8B-B14F-4D97-AF65-F5344CB8AC3E}">
        <p14:creationId xmlns:p14="http://schemas.microsoft.com/office/powerpoint/2010/main" val="200833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3158C4-C46F-4F73-999F-EA5BC5F61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5" name="Google Shape;195;p16">
            <a:extLst>
              <a:ext uri="{FF2B5EF4-FFF2-40B4-BE49-F238E27FC236}">
                <a16:creationId xmlns:a16="http://schemas.microsoft.com/office/drawing/2014/main" id="{7950E14F-A1E9-4184-A3B5-30C983AC6A29}"/>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IM First communication with the Hotel</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8B416E27-26A6-47CD-A83D-3F1074D6E909}"/>
              </a:ext>
            </a:extLst>
          </p:cNvPr>
          <p:cNvSpPr txBox="1"/>
          <p:nvPr/>
        </p:nvSpPr>
        <p:spPr>
          <a:xfrm>
            <a:off x="596976" y="804059"/>
            <a:ext cx="6735157" cy="41928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0" i="0" dirty="0">
                <a:solidFill>
                  <a:srgbClr val="495057"/>
                </a:solidFill>
                <a:effectLst/>
                <a:latin typeface="-apple-system"/>
              </a:rPr>
              <a:t>Once IM has been assigned to the implementation of a property an introductory email must be sent, we use the contacts given in </a:t>
            </a:r>
            <a:r>
              <a:rPr lang="en-US" sz="1200" b="0" i="0" dirty="0" err="1">
                <a:solidFill>
                  <a:srgbClr val="495057"/>
                </a:solidFill>
                <a:effectLst/>
                <a:latin typeface="-apple-system"/>
              </a:rPr>
              <a:t>Saleforce</a:t>
            </a:r>
            <a:r>
              <a:rPr lang="en-US" sz="1200" b="0" i="0" dirty="0">
                <a:solidFill>
                  <a:srgbClr val="495057"/>
                </a:solidFill>
                <a:effectLst/>
                <a:latin typeface="-apple-system"/>
              </a:rPr>
              <a:t> by the Nor1 Sales Manager and Contracts Manager. We have 2 different scenarios…</a:t>
            </a: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1" i="1" dirty="0">
                <a:solidFill>
                  <a:srgbClr val="495057"/>
                </a:solidFill>
                <a:effectLst/>
                <a:latin typeface="-apple-system"/>
              </a:rPr>
              <a:t>Property HAS NOT provided BDF:</a:t>
            </a:r>
            <a:r>
              <a:rPr lang="en-US" sz="1200" dirty="0"/>
              <a:t/>
            </a:r>
            <a:br>
              <a:rPr lang="en-US" sz="1200" dirty="0"/>
            </a:br>
            <a:r>
              <a:rPr lang="en-US" sz="1200" b="1" i="1" dirty="0">
                <a:solidFill>
                  <a:srgbClr val="495057"/>
                </a:solidFill>
                <a:effectLst/>
                <a:latin typeface="-apple-system"/>
              </a:rPr>
              <a:t>Property already PROVIDED BDF (CP configuration needs to be done before sending this email)</a:t>
            </a:r>
          </a:p>
          <a:p>
            <a:pPr marL="0" lvl="0" indent="0" algn="l" rtl="0">
              <a:spcBef>
                <a:spcPts val="0"/>
              </a:spcBef>
              <a:spcAft>
                <a:spcPts val="0"/>
              </a:spcAft>
              <a:buNone/>
            </a:pPr>
            <a:endParaRPr lang="en-US" sz="1200" b="1" i="1" dirty="0">
              <a:solidFill>
                <a:srgbClr val="495057"/>
              </a:solidFill>
              <a:latin typeface="-apple-system"/>
            </a:endParaRPr>
          </a:p>
          <a:p>
            <a:pPr marL="0" lvl="0" indent="0" algn="l" rtl="0">
              <a:spcBef>
                <a:spcPts val="0"/>
              </a:spcBef>
              <a:spcAft>
                <a:spcPts val="0"/>
              </a:spcAft>
              <a:buNone/>
            </a:pPr>
            <a:r>
              <a:rPr lang="en-US" sz="1200" b="1" i="1" dirty="0" err="1">
                <a:solidFill>
                  <a:srgbClr val="495057"/>
                </a:solidFill>
                <a:latin typeface="-apple-system"/>
              </a:rPr>
              <a:t>Whats</a:t>
            </a:r>
            <a:r>
              <a:rPr lang="en-US" sz="1200" b="1" i="1" dirty="0">
                <a:solidFill>
                  <a:srgbClr val="495057"/>
                </a:solidFill>
                <a:latin typeface="-apple-system"/>
              </a:rPr>
              <a:t> a BDF? </a:t>
            </a:r>
          </a:p>
          <a:p>
            <a:pPr marL="0" lvl="0" indent="0" algn="l" rtl="0">
              <a:spcBef>
                <a:spcPts val="0"/>
              </a:spcBef>
              <a:spcAft>
                <a:spcPts val="0"/>
              </a:spcAft>
              <a:buNone/>
            </a:pPr>
            <a:endParaRPr lang="en-US" sz="1200" b="1" i="1" dirty="0">
              <a:solidFill>
                <a:srgbClr val="495057"/>
              </a:solidFill>
              <a:latin typeface="-apple-system"/>
            </a:endParaRPr>
          </a:p>
          <a:p>
            <a:pPr marL="0" lvl="0" indent="0" algn="l" rtl="0">
              <a:spcBef>
                <a:spcPts val="0"/>
              </a:spcBef>
              <a:spcAft>
                <a:spcPts val="0"/>
              </a:spcAft>
              <a:buNone/>
            </a:pPr>
            <a:r>
              <a:rPr lang="en-US" sz="1200" b="1" i="1" dirty="0">
                <a:solidFill>
                  <a:srgbClr val="495057"/>
                </a:solidFill>
                <a:latin typeface="-apple-system"/>
              </a:rPr>
              <a:t>Online </a:t>
            </a:r>
            <a:r>
              <a:rPr lang="en-US" sz="1200" b="0" i="1" u="none" strike="noStrike" dirty="0">
                <a:solidFill>
                  <a:srgbClr val="00B4CC"/>
                </a:solidFill>
                <a:effectLst/>
                <a:latin typeface="-apple-system"/>
                <a:hlinkClick r:id="rId2"/>
              </a:rPr>
              <a:t>forms.nor1.com/form-2582564/Nor1-EStandby-Im...</a:t>
            </a:r>
            <a:r>
              <a:rPr lang="en-US" sz="1200" b="0" i="1" dirty="0">
                <a:solidFill>
                  <a:srgbClr val="495057"/>
                </a:solidFill>
                <a:effectLst/>
                <a:latin typeface="-apple-system"/>
              </a:rPr>
              <a:t/>
            </a:r>
            <a:br>
              <a:rPr lang="en-US" sz="1200" b="0" i="1" dirty="0">
                <a:solidFill>
                  <a:srgbClr val="495057"/>
                </a:solidFill>
                <a:effectLst/>
                <a:latin typeface="-apple-system"/>
              </a:rPr>
            </a:br>
            <a:r>
              <a:rPr lang="en-US" sz="1200" b="0" i="1" dirty="0">
                <a:solidFill>
                  <a:srgbClr val="495057"/>
                </a:solidFill>
                <a:effectLst/>
                <a:latin typeface="-apple-system"/>
              </a:rPr>
              <a:t/>
            </a:r>
            <a:br>
              <a:rPr lang="en-US" sz="1200" b="0" i="1" dirty="0">
                <a:solidFill>
                  <a:srgbClr val="495057"/>
                </a:solidFill>
                <a:effectLst/>
                <a:latin typeface="-apple-system"/>
              </a:rPr>
            </a:br>
            <a:r>
              <a:rPr lang="en-US" sz="1200" b="1" i="1" dirty="0">
                <a:solidFill>
                  <a:srgbClr val="495057"/>
                </a:solidFill>
                <a:latin typeface="-apple-system"/>
                <a:hlinkClick r:id="rId3" action="ppaction://hlinkfile"/>
              </a:rPr>
              <a:t>Hard Shell </a:t>
            </a:r>
            <a:r>
              <a:rPr lang="en-US" sz="1200" dirty="0"/>
              <a:t/>
            </a:r>
            <a:br>
              <a:rPr lang="en-US" sz="1200" dirty="0"/>
            </a:b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
            </a:r>
            <a:br>
              <a:rPr lang="en-US" sz="1200" dirty="0"/>
            </a:br>
            <a:endParaRPr lang="en-US" sz="1200" dirty="0"/>
          </a:p>
        </p:txBody>
      </p:sp>
      <p:pic>
        <p:nvPicPr>
          <p:cNvPr id="8" name="Picture 7" descr="Timeline&#10;&#10;Description automatically generated">
            <a:extLst>
              <a:ext uri="{FF2B5EF4-FFF2-40B4-BE49-F238E27FC236}">
                <a16:creationId xmlns:a16="http://schemas.microsoft.com/office/drawing/2014/main" id="{E2BA669B-BF5C-4E64-B304-9ECEC1398187}"/>
              </a:ext>
            </a:extLst>
          </p:cNvPr>
          <p:cNvPicPr>
            <a:picLocks noChangeAspect="1"/>
          </p:cNvPicPr>
          <p:nvPr/>
        </p:nvPicPr>
        <p:blipFill>
          <a:blip r:embed="rId4"/>
          <a:stretch>
            <a:fillRect/>
          </a:stretch>
        </p:blipFill>
        <p:spPr>
          <a:xfrm>
            <a:off x="1838820" y="2900479"/>
            <a:ext cx="4042317" cy="2106091"/>
          </a:xfrm>
          <a:prstGeom prst="rect">
            <a:avLst/>
          </a:prstGeom>
        </p:spPr>
      </p:pic>
    </p:spTree>
    <p:extLst>
      <p:ext uri="{BB962C8B-B14F-4D97-AF65-F5344CB8AC3E}">
        <p14:creationId xmlns:p14="http://schemas.microsoft.com/office/powerpoint/2010/main" val="383327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59E22C-B855-4E36-8CB6-09688A983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6" name="Google Shape;73;p13">
            <a:extLst>
              <a:ext uri="{FF2B5EF4-FFF2-40B4-BE49-F238E27FC236}">
                <a16:creationId xmlns:a16="http://schemas.microsoft.com/office/drawing/2014/main" id="{7F33DDBC-C7AD-4181-842F-F9726FF7E175}"/>
              </a:ext>
            </a:extLst>
          </p:cNvPr>
          <p:cNvSpPr txBox="1"/>
          <p:nvPr/>
        </p:nvSpPr>
        <p:spPr>
          <a:xfrm>
            <a:off x="596976" y="804059"/>
            <a:ext cx="6735157" cy="385915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1" dirty="0">
                <a:solidFill>
                  <a:srgbClr val="495057"/>
                </a:solidFill>
                <a:effectLst/>
                <a:latin typeface="-apple-system"/>
              </a:rPr>
              <a:t>Property HAS NOT provided BDF:</a:t>
            </a:r>
            <a:r>
              <a:rPr lang="en-US" sz="1200" dirty="0"/>
              <a:t/>
            </a:r>
            <a:br>
              <a:rPr lang="en-US" sz="1200" dirty="0"/>
            </a:br>
            <a:r>
              <a:rPr lang="en-US" sz="1200" dirty="0"/>
              <a:t/>
            </a:r>
            <a:br>
              <a:rPr lang="en-US" sz="1200" dirty="0"/>
            </a:br>
            <a:r>
              <a:rPr lang="en-US" sz="1200" b="1" i="1" dirty="0">
                <a:solidFill>
                  <a:schemeClr val="tx1">
                    <a:lumMod val="50000"/>
                    <a:lumOff val="50000"/>
                  </a:schemeClr>
                </a:solidFill>
                <a:effectLst/>
                <a:latin typeface="-apple-system"/>
              </a:rPr>
              <a:t>From:</a:t>
            </a:r>
            <a:r>
              <a:rPr lang="en-US" sz="1200" b="0" i="1" dirty="0">
                <a:solidFill>
                  <a:schemeClr val="tx1">
                    <a:lumMod val="50000"/>
                    <a:lumOff val="50000"/>
                  </a:schemeClr>
                </a:solidFill>
                <a:effectLst/>
                <a:latin typeface="-apple-system"/>
              </a:rPr>
              <a:t> Sergio Mena</a:t>
            </a:r>
            <a:br>
              <a:rPr lang="en-US" sz="1200" b="0" i="1" dirty="0">
                <a:solidFill>
                  <a:schemeClr val="tx1">
                    <a:lumMod val="50000"/>
                    <a:lumOff val="50000"/>
                  </a:schemeClr>
                </a:solidFill>
                <a:effectLst/>
                <a:latin typeface="-apple-system"/>
              </a:rPr>
            </a:br>
            <a:r>
              <a:rPr lang="en-US" sz="1200" b="1" i="1" dirty="0">
                <a:solidFill>
                  <a:schemeClr val="tx1">
                    <a:lumMod val="50000"/>
                    <a:lumOff val="50000"/>
                  </a:schemeClr>
                </a:solidFill>
                <a:effectLst/>
                <a:latin typeface="-apple-system"/>
              </a:rPr>
              <a:t>Sent:</a:t>
            </a:r>
            <a:r>
              <a:rPr lang="en-US" sz="1200" b="0" i="1" dirty="0">
                <a:solidFill>
                  <a:schemeClr val="tx1">
                    <a:lumMod val="50000"/>
                    <a:lumOff val="50000"/>
                  </a:schemeClr>
                </a:solidFill>
                <a:effectLst/>
                <a:latin typeface="-apple-system"/>
              </a:rPr>
              <a:t> Tuesday, January 09, 2018 8:35 AM</a:t>
            </a:r>
            <a:br>
              <a:rPr lang="en-US" sz="1200" b="0" i="1" dirty="0">
                <a:solidFill>
                  <a:schemeClr val="tx1">
                    <a:lumMod val="50000"/>
                    <a:lumOff val="50000"/>
                  </a:schemeClr>
                </a:solidFill>
                <a:effectLst/>
                <a:latin typeface="-apple-system"/>
              </a:rPr>
            </a:br>
            <a:r>
              <a:rPr lang="en-US" sz="1200" b="1" i="1" dirty="0">
                <a:solidFill>
                  <a:schemeClr val="tx1">
                    <a:lumMod val="50000"/>
                    <a:lumOff val="50000"/>
                  </a:schemeClr>
                </a:solidFill>
                <a:effectLst/>
                <a:latin typeface="-apple-system"/>
              </a:rPr>
              <a:t>To:</a:t>
            </a:r>
            <a:r>
              <a:rPr lang="en-US" sz="1200" b="0" i="1" dirty="0">
                <a:solidFill>
                  <a:schemeClr val="tx1">
                    <a:lumMod val="50000"/>
                    <a:lumOff val="50000"/>
                  </a:schemeClr>
                </a:solidFill>
                <a:effectLst/>
                <a:latin typeface="-apple-system"/>
              </a:rPr>
              <a:t> Casey </a:t>
            </a:r>
            <a:r>
              <a:rPr lang="en-US" sz="1200" b="0" i="1" dirty="0" err="1">
                <a:solidFill>
                  <a:schemeClr val="tx1">
                    <a:lumMod val="50000"/>
                    <a:lumOff val="50000"/>
                  </a:schemeClr>
                </a:solidFill>
                <a:effectLst/>
                <a:latin typeface="-apple-system"/>
              </a:rPr>
              <a:t>Kokoska</a:t>
            </a:r>
            <a:r>
              <a:rPr lang="en-US" sz="1200" b="0" i="1" dirty="0">
                <a:solidFill>
                  <a:schemeClr val="tx1">
                    <a:lumMod val="50000"/>
                    <a:lumOff val="50000"/>
                  </a:schemeClr>
                </a:solidFill>
                <a:effectLst/>
                <a:latin typeface="-apple-system"/>
              </a:rPr>
              <a:t>; Mark Sampsell</a:t>
            </a:r>
            <a:br>
              <a:rPr lang="en-US" sz="1200" b="0" i="1" dirty="0">
                <a:solidFill>
                  <a:schemeClr val="tx1">
                    <a:lumMod val="50000"/>
                    <a:lumOff val="50000"/>
                  </a:schemeClr>
                </a:solidFill>
                <a:effectLst/>
                <a:latin typeface="-apple-system"/>
              </a:rPr>
            </a:br>
            <a:r>
              <a:rPr lang="en-US" sz="1200" b="1" i="1" dirty="0">
                <a:solidFill>
                  <a:schemeClr val="tx1">
                    <a:lumMod val="50000"/>
                    <a:lumOff val="50000"/>
                  </a:schemeClr>
                </a:solidFill>
                <a:effectLst/>
                <a:latin typeface="-apple-system"/>
              </a:rPr>
              <a:t>Subject:</a:t>
            </a:r>
            <a:r>
              <a:rPr lang="en-US" sz="1200" b="0" i="1" dirty="0">
                <a:solidFill>
                  <a:schemeClr val="tx1">
                    <a:lumMod val="50000"/>
                    <a:lumOff val="50000"/>
                  </a:schemeClr>
                </a:solidFill>
                <a:effectLst/>
                <a:latin typeface="-apple-system"/>
              </a:rPr>
              <a:t> RE: Embassy Suites Houston West Katy - Let's get your property LIVE on </a:t>
            </a:r>
            <a:r>
              <a:rPr lang="en-US" sz="1200" b="0" i="1" dirty="0" err="1">
                <a:solidFill>
                  <a:schemeClr val="tx1">
                    <a:lumMod val="50000"/>
                    <a:lumOff val="50000"/>
                  </a:schemeClr>
                </a:solidFill>
                <a:effectLst/>
                <a:latin typeface="-apple-system"/>
              </a:rPr>
              <a:t>eStandby</a:t>
            </a:r>
            <a:r>
              <a:rPr lang="en-US" sz="1200" b="0" i="1" dirty="0">
                <a:solidFill>
                  <a:schemeClr val="tx1">
                    <a:lumMod val="50000"/>
                    <a:lumOff val="50000"/>
                  </a:schemeClr>
                </a:solidFill>
                <a:effectLst/>
                <a:latin typeface="-apple-system"/>
              </a:rPr>
              <a:t>!</a:t>
            </a:r>
            <a:br>
              <a:rPr lang="en-US" sz="1200" b="0" i="1" dirty="0">
                <a:solidFill>
                  <a:schemeClr val="tx1">
                    <a:lumMod val="50000"/>
                    <a:lumOff val="50000"/>
                  </a:schemeClr>
                </a:solidFill>
                <a:effectLst/>
                <a:latin typeface="-apple-system"/>
              </a:rPr>
            </a:br>
            <a:r>
              <a:rPr lang="en-US" sz="1200" b="1" i="1" dirty="0">
                <a:solidFill>
                  <a:schemeClr val="tx1">
                    <a:lumMod val="50000"/>
                    <a:lumOff val="50000"/>
                  </a:schemeClr>
                </a:solidFill>
                <a:effectLst/>
                <a:latin typeface="-apple-system"/>
              </a:rPr>
              <a:t>Importance:</a:t>
            </a:r>
            <a:r>
              <a:rPr lang="en-US" sz="1200" b="0" i="1" dirty="0">
                <a:solidFill>
                  <a:schemeClr val="tx1">
                    <a:lumMod val="50000"/>
                    <a:lumOff val="50000"/>
                  </a:schemeClr>
                </a:solidFill>
                <a:effectLst/>
                <a:latin typeface="-apple-system"/>
              </a:rPr>
              <a:t> High</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0" i="1" dirty="0">
                <a:solidFill>
                  <a:schemeClr val="tx1">
                    <a:lumMod val="50000"/>
                    <a:lumOff val="50000"/>
                  </a:schemeClr>
                </a:solidFill>
                <a:effectLst/>
                <a:latin typeface="-apple-system"/>
              </a:rPr>
              <a:t>Dear Embassy Suites Houston West Katy Team,</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I am very happy to begin working with you to implement your property on Standby. In order to see and complete the initial steps to take your property live on the solution, please go to the link below.</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u="none" strike="noStrike" dirty="0">
                <a:solidFill>
                  <a:schemeClr val="tx2"/>
                </a:solidFill>
                <a:effectLst/>
                <a:latin typeface="-apple-system"/>
                <a:hlinkClick r:id="rId2">
                  <a:extLst>
                    <a:ext uri="{A12FA001-AC4F-418D-AE19-62706E023703}">
                      <ahyp:hlinkClr xmlns:ahyp="http://schemas.microsoft.com/office/drawing/2018/hyperlinkcolor" xmlns="" val="tx"/>
                    </a:ext>
                  </a:extLst>
                </a:hlinkClick>
              </a:rPr>
              <a:t>forms.nor1.com/form-2582564/Nor1-EStandby-Im...</a:t>
            </a: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Please reach out to me with any questions and complete the information by Thursday January 11th.</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I’m looking forward to hearing from you,</a:t>
            </a:r>
            <a:r>
              <a:rPr lang="en-US" sz="1200" dirty="0">
                <a:solidFill>
                  <a:schemeClr val="tx1">
                    <a:lumMod val="50000"/>
                    <a:lumOff val="50000"/>
                  </a:schemeClr>
                </a:solidFill>
              </a:rPr>
              <a:t> </a:t>
            </a:r>
            <a:r>
              <a:rPr lang="en-US" sz="1200" b="0" i="0" dirty="0">
                <a:solidFill>
                  <a:schemeClr val="tx1">
                    <a:lumMod val="50000"/>
                    <a:lumOff val="50000"/>
                  </a:schemeClr>
                </a:solidFill>
                <a:effectLst/>
                <a:latin typeface="-apple-system"/>
              </a:rPr>
              <a:t>property information.</a:t>
            </a:r>
            <a:endParaRPr lang="en-US" sz="1200" dirty="0">
              <a:solidFill>
                <a:schemeClr val="tx1">
                  <a:lumMod val="50000"/>
                  <a:lumOff val="50000"/>
                </a:schemeClr>
              </a:solidFill>
              <a:latin typeface="Roboto"/>
              <a:ea typeface="Roboto"/>
              <a:cs typeface="Roboto"/>
              <a:sym typeface="Roboto"/>
            </a:endParaRPr>
          </a:p>
        </p:txBody>
      </p:sp>
      <p:sp>
        <p:nvSpPr>
          <p:cNvPr id="8" name="Google Shape;195;p16">
            <a:extLst>
              <a:ext uri="{FF2B5EF4-FFF2-40B4-BE49-F238E27FC236}">
                <a16:creationId xmlns:a16="http://schemas.microsoft.com/office/drawing/2014/main" id="{5B6D4DBC-26A2-4120-AF53-0F88B24C480E}"/>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IM First communication with the Hotel</a:t>
            </a:r>
            <a:endParaRPr lang="es-ES_tradnl" sz="3000" dirty="0">
              <a:solidFill>
                <a:srgbClr val="0944A1"/>
              </a:solidFill>
              <a:latin typeface="Roboto"/>
              <a:ea typeface="Roboto"/>
              <a:cs typeface="Roboto"/>
              <a:sym typeface="Roboto"/>
            </a:endParaRPr>
          </a:p>
        </p:txBody>
      </p:sp>
    </p:spTree>
    <p:extLst>
      <p:ext uri="{BB962C8B-B14F-4D97-AF65-F5344CB8AC3E}">
        <p14:creationId xmlns:p14="http://schemas.microsoft.com/office/powerpoint/2010/main" val="375702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EEA5E7-A864-4DC2-85B8-29A16553DC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5" name="Google Shape;73;p13">
            <a:extLst>
              <a:ext uri="{FF2B5EF4-FFF2-40B4-BE49-F238E27FC236}">
                <a16:creationId xmlns:a16="http://schemas.microsoft.com/office/drawing/2014/main" id="{58697A80-F34A-4B14-A588-D38CF80B9A89}"/>
              </a:ext>
            </a:extLst>
          </p:cNvPr>
          <p:cNvSpPr txBox="1"/>
          <p:nvPr/>
        </p:nvSpPr>
        <p:spPr>
          <a:xfrm>
            <a:off x="485464" y="704866"/>
            <a:ext cx="6735157" cy="4782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1" dirty="0">
                <a:solidFill>
                  <a:srgbClr val="495057"/>
                </a:solidFill>
                <a:effectLst/>
                <a:latin typeface="-apple-system"/>
              </a:rPr>
              <a:t>Property already PROVIDED BDF (CP configuration needs to be done before sending this email)</a:t>
            </a:r>
            <a:r>
              <a:rPr lang="en-US" sz="1200" dirty="0"/>
              <a:t/>
            </a:r>
            <a:br>
              <a:rPr lang="en-US" sz="1200" dirty="0"/>
            </a:br>
            <a:r>
              <a:rPr lang="en-US" sz="1200" dirty="0"/>
              <a:t/>
            </a:r>
            <a:br>
              <a:rPr lang="en-US" sz="1200" dirty="0"/>
            </a:br>
            <a:r>
              <a:rPr lang="en-US" sz="1200" b="0" i="1" dirty="0">
                <a:solidFill>
                  <a:schemeClr val="tx1">
                    <a:lumMod val="50000"/>
                    <a:lumOff val="50000"/>
                  </a:schemeClr>
                </a:solidFill>
                <a:effectLst/>
                <a:latin typeface="-apple-system"/>
              </a:rPr>
              <a:t>Dear Mila and Conrad Cartagena Team,</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As this is a very quick process, we are almost ready to go live with your property!  Please see below what you need to complete/approve in order to go live with </a:t>
            </a:r>
            <a:r>
              <a:rPr lang="en-US" sz="1200" b="0" i="1" dirty="0" err="1">
                <a:solidFill>
                  <a:schemeClr val="tx1">
                    <a:lumMod val="50000"/>
                    <a:lumOff val="50000"/>
                  </a:schemeClr>
                </a:solidFill>
                <a:effectLst/>
                <a:latin typeface="-apple-system"/>
              </a:rPr>
              <a:t>eStandby</a:t>
            </a:r>
            <a:r>
              <a:rPr lang="en-US" sz="1200" b="0" i="1" dirty="0">
                <a:solidFill>
                  <a:schemeClr val="tx1">
                    <a:lumMod val="50000"/>
                    <a:lumOff val="50000"/>
                  </a:schemeClr>
                </a:solidFill>
                <a:effectLst/>
                <a:latin typeface="-apple-system"/>
              </a:rPr>
              <a:t> at your hotel</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        -   Please complete the training here: </a:t>
            </a:r>
            <a:r>
              <a:rPr lang="en-US" sz="1200" b="0" i="1" u="none" strike="noStrike" dirty="0">
                <a:solidFill>
                  <a:schemeClr val="tx2"/>
                </a:solidFill>
                <a:effectLst/>
                <a:latin typeface="-apple-system"/>
                <a:hlinkClick r:id="rId2">
                  <a:extLst>
                    <a:ext uri="{A12FA001-AC4F-418D-AE19-62706E023703}">
                      <ahyp:hlinkClr xmlns:ahyp="http://schemas.microsoft.com/office/drawing/2018/hyperlinkcolor" xmlns="" val="tx"/>
                    </a:ext>
                  </a:extLst>
                </a:hlinkClick>
              </a:rPr>
              <a:t>nor1.com/training-new/</a:t>
            </a:r>
            <a:r>
              <a:rPr lang="en-US" sz="1200" b="0" i="1" dirty="0">
                <a:solidFill>
                  <a:schemeClr val="tx2"/>
                </a:solidFill>
                <a:effectLst/>
                <a:latin typeface="-apple-system"/>
              </a:rPr>
              <a:t> </a:t>
            </a:r>
            <a:r>
              <a:rPr lang="en-US" sz="1200" b="0" i="1" dirty="0">
                <a:solidFill>
                  <a:schemeClr val="tx1">
                    <a:lumMod val="50000"/>
                    <a:lumOff val="50000"/>
                  </a:schemeClr>
                </a:solidFill>
                <a:effectLst/>
                <a:latin typeface="-apple-system"/>
              </a:rPr>
              <a:t>It walks you through the benefits of </a:t>
            </a:r>
            <a:r>
              <a:rPr lang="en-US" sz="1200" b="0" i="1" dirty="0" err="1">
                <a:solidFill>
                  <a:schemeClr val="tx1">
                    <a:lumMod val="50000"/>
                    <a:lumOff val="50000"/>
                  </a:schemeClr>
                </a:solidFill>
                <a:effectLst/>
                <a:latin typeface="-apple-system"/>
              </a:rPr>
              <a:t>eStandby</a:t>
            </a:r>
            <a:r>
              <a:rPr lang="en-US" sz="1200" b="0" i="1" dirty="0">
                <a:solidFill>
                  <a:schemeClr val="tx1">
                    <a:lumMod val="50000"/>
                    <a:lumOff val="50000"/>
                  </a:schemeClr>
                </a:solidFill>
                <a:effectLst/>
                <a:latin typeface="-apple-system"/>
              </a:rPr>
              <a:t>, what your guests will see, as well as your responsibilities at the hotel to honor your guest upgrade requests in the Upsell Manager.</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     -  Please approve the demo with the photos and descriptions: </a:t>
            </a:r>
            <a:r>
              <a:rPr lang="en-US" sz="1200" b="0" i="1" u="none" strike="noStrike" dirty="0">
                <a:solidFill>
                  <a:schemeClr val="tx2"/>
                </a:solidFill>
                <a:effectLst/>
                <a:latin typeface="-apple-system"/>
                <a:hlinkClick r:id="rId3">
                  <a:extLst>
                    <a:ext uri="{A12FA001-AC4F-418D-AE19-62706E023703}">
                      <ahyp:hlinkClr xmlns:ahyp="http://schemas.microsoft.com/office/drawing/2018/hyperlinkcolor" xmlns="" val="tx"/>
                    </a:ext>
                  </a:extLst>
                </a:hlinkClick>
              </a:rPr>
              <a:t>Click Here</a:t>
            </a:r>
            <a:r>
              <a:rPr lang="en-US" sz="1200" b="0" i="1" dirty="0">
                <a:solidFill>
                  <a:schemeClr val="tx2"/>
                </a:solidFill>
                <a:effectLst/>
                <a:latin typeface="-apple-system"/>
              </a:rPr>
              <a:t> </a:t>
            </a:r>
            <a:r>
              <a:rPr lang="en-US" sz="1200" b="0" i="1" dirty="0">
                <a:solidFill>
                  <a:schemeClr val="tx1">
                    <a:lumMod val="50000"/>
                    <a:lumOff val="50000"/>
                  </a:schemeClr>
                </a:solidFill>
                <a:effectLst/>
                <a:latin typeface="-apple-system"/>
              </a:rPr>
              <a:t>(Pricing is only a placeholder and every option is listed even those that won’t be part of the offers).</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          -Pricing and Offers – We need to setup a webinar to finalize pricing and last details. Please let me know if you are available Wednesday – Friday this week and what time works best so that I can send you a calendar invite, this call should take us maximum 30 minutes. </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I’m looking forward to hearing from you and start creating extra revenue through our program, thank you for your partnership! </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0" i="1" dirty="0">
                <a:solidFill>
                  <a:schemeClr val="tx1">
                    <a:lumMod val="50000"/>
                    <a:lumOff val="50000"/>
                  </a:schemeClr>
                </a:solidFill>
                <a:effectLst/>
                <a:latin typeface="-apple-system"/>
              </a:rPr>
              <a:t/>
            </a:r>
            <a:br>
              <a:rPr lang="en-US" sz="1200" b="0" i="1" dirty="0">
                <a:solidFill>
                  <a:schemeClr val="tx1">
                    <a:lumMod val="50000"/>
                    <a:lumOff val="50000"/>
                  </a:schemeClr>
                </a:solidFill>
                <a:effectLst/>
                <a:latin typeface="-apple-system"/>
              </a:rPr>
            </a:br>
            <a:r>
              <a:rPr lang="en-US" sz="1200" b="0" i="1" dirty="0">
                <a:solidFill>
                  <a:schemeClr val="tx1">
                    <a:lumMod val="50000"/>
                    <a:lumOff val="50000"/>
                  </a:schemeClr>
                </a:solidFill>
                <a:effectLst/>
                <a:latin typeface="-apple-system"/>
              </a:rPr>
              <a:t>Kind Regards,</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t/>
            </a:r>
            <a:br>
              <a:rPr lang="en-US" sz="1200" dirty="0"/>
            </a:br>
            <a:r>
              <a:rPr lang="en-US" sz="1200" dirty="0"/>
              <a:t/>
            </a:r>
            <a:br>
              <a:rPr lang="en-US" sz="1200" dirty="0"/>
            </a:br>
            <a:endParaRPr lang="en-US" sz="1200" dirty="0">
              <a:latin typeface="Roboto"/>
              <a:ea typeface="Roboto"/>
              <a:cs typeface="Roboto"/>
              <a:sym typeface="Roboto"/>
            </a:endParaRPr>
          </a:p>
        </p:txBody>
      </p:sp>
      <p:sp>
        <p:nvSpPr>
          <p:cNvPr id="6" name="Google Shape;195;p16">
            <a:extLst>
              <a:ext uri="{FF2B5EF4-FFF2-40B4-BE49-F238E27FC236}">
                <a16:creationId xmlns:a16="http://schemas.microsoft.com/office/drawing/2014/main" id="{7E5612AF-9629-4A6F-AF6A-414F3E3D5DD3}"/>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IM First communication with the Hotel</a:t>
            </a:r>
            <a:endParaRPr lang="es-ES_tradnl" sz="3000" dirty="0">
              <a:solidFill>
                <a:srgbClr val="0944A1"/>
              </a:solidFill>
              <a:latin typeface="Roboto"/>
              <a:ea typeface="Roboto"/>
              <a:cs typeface="Roboto"/>
              <a:sym typeface="Roboto"/>
            </a:endParaRPr>
          </a:p>
        </p:txBody>
      </p:sp>
    </p:spTree>
    <p:extLst>
      <p:ext uri="{BB962C8B-B14F-4D97-AF65-F5344CB8AC3E}">
        <p14:creationId xmlns:p14="http://schemas.microsoft.com/office/powerpoint/2010/main" val="42129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74DC80-C483-4C31-8D8B-AA805F83A5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Google Shape;195;p16">
            <a:extLst>
              <a:ext uri="{FF2B5EF4-FFF2-40B4-BE49-F238E27FC236}">
                <a16:creationId xmlns:a16="http://schemas.microsoft.com/office/drawing/2014/main" id="{1EFA587E-D3BB-442B-9B68-F2E947C6FF26}"/>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4 Data Entry - DDD (Digital Divide Data)</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2527EEFC-D7FA-42DB-9500-82B4A7613821}"/>
              </a:ext>
            </a:extLst>
          </p:cNvPr>
          <p:cNvSpPr txBox="1"/>
          <p:nvPr/>
        </p:nvSpPr>
        <p:spPr>
          <a:xfrm>
            <a:off x="485464" y="704866"/>
            <a:ext cx="6735157" cy="4782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0" i="0" dirty="0">
                <a:solidFill>
                  <a:srgbClr val="495057"/>
                </a:solidFill>
                <a:effectLst/>
                <a:latin typeface="-apple-system"/>
              </a:rPr>
              <a:t>Once you have received the BDF with all the information you need, DDD can help you with data entry in our systems:</a:t>
            </a: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1" i="0" dirty="0">
                <a:solidFill>
                  <a:srgbClr val="495057"/>
                </a:solidFill>
                <a:effectLst/>
                <a:latin typeface="-apple-system"/>
              </a:rPr>
              <a:t>Control Panel</a:t>
            </a:r>
          </a:p>
          <a:p>
            <a:pPr marL="171450" lvl="0" indent="-171450" algn="l" rtl="0">
              <a:spcBef>
                <a:spcPts val="0"/>
              </a:spcBef>
              <a:spcAft>
                <a:spcPts val="0"/>
              </a:spcAft>
              <a:buFontTx/>
              <a:buChar char="-"/>
            </a:pPr>
            <a:r>
              <a:rPr lang="en-US" sz="1200" dirty="0">
                <a:solidFill>
                  <a:srgbClr val="495057"/>
                </a:solidFill>
                <a:latin typeface="-apple-system"/>
              </a:rPr>
              <a:t>Photos </a:t>
            </a:r>
          </a:p>
          <a:p>
            <a:pPr marL="171450" lvl="0" indent="-171450" algn="l" rtl="0">
              <a:spcBef>
                <a:spcPts val="0"/>
              </a:spcBef>
              <a:spcAft>
                <a:spcPts val="0"/>
              </a:spcAft>
              <a:buFontTx/>
              <a:buChar char="-"/>
            </a:pPr>
            <a:r>
              <a:rPr lang="en-US" sz="1200" dirty="0">
                <a:solidFill>
                  <a:srgbClr val="495057"/>
                </a:solidFill>
                <a:latin typeface="-apple-system"/>
              </a:rPr>
              <a:t>Descriptions</a:t>
            </a:r>
          </a:p>
          <a:p>
            <a:pPr marL="171450" lvl="0" indent="-171450" algn="l" rtl="0">
              <a:spcBef>
                <a:spcPts val="0"/>
              </a:spcBef>
              <a:spcAft>
                <a:spcPts val="0"/>
              </a:spcAft>
              <a:buFontTx/>
              <a:buChar char="-"/>
            </a:pPr>
            <a:r>
              <a:rPr lang="en-US" sz="1200" b="0" i="0" dirty="0">
                <a:solidFill>
                  <a:srgbClr val="495057"/>
                </a:solidFill>
                <a:effectLst/>
                <a:latin typeface="-apple-system"/>
              </a:rPr>
              <a:t>Pricing</a:t>
            </a:r>
          </a:p>
          <a:p>
            <a:pPr marL="171450" lvl="0" indent="-171450" algn="l" rtl="0">
              <a:spcBef>
                <a:spcPts val="0"/>
              </a:spcBef>
              <a:spcAft>
                <a:spcPts val="0"/>
              </a:spcAft>
              <a:buFontTx/>
              <a:buChar char="-"/>
            </a:pPr>
            <a:r>
              <a:rPr lang="en-US" sz="1200" b="0" i="0" dirty="0">
                <a:solidFill>
                  <a:srgbClr val="495057"/>
                </a:solidFill>
                <a:effectLst/>
                <a:latin typeface="-apple-system"/>
              </a:rPr>
              <a:t>Property General Info</a:t>
            </a:r>
          </a:p>
          <a:p>
            <a:pPr marL="171450" lvl="0" indent="-171450" algn="l" rtl="0">
              <a:spcBef>
                <a:spcPts val="0"/>
              </a:spcBef>
              <a:spcAft>
                <a:spcPts val="0"/>
              </a:spcAft>
              <a:buFontTx/>
              <a:buChar char="-"/>
            </a:pPr>
            <a:endParaRPr lang="en-US" sz="1200" b="0" i="0" dirty="0">
              <a:solidFill>
                <a:srgbClr val="495057"/>
              </a:solidFill>
              <a:effectLst/>
              <a:latin typeface="-apple-system"/>
            </a:endParaRPr>
          </a:p>
          <a:p>
            <a:pPr marL="0" lvl="0" indent="0" algn="l" rtl="0">
              <a:spcBef>
                <a:spcPts val="0"/>
              </a:spcBef>
              <a:spcAft>
                <a:spcPts val="0"/>
              </a:spcAft>
              <a:buNone/>
            </a:pPr>
            <a:r>
              <a:rPr lang="en-US" sz="1200" b="1" dirty="0">
                <a:solidFill>
                  <a:srgbClr val="495057"/>
                </a:solidFill>
                <a:latin typeface="-apple-system"/>
              </a:rPr>
              <a:t>Salesforce</a:t>
            </a:r>
            <a:endParaRPr lang="en-US" sz="1200" dirty="0">
              <a:solidFill>
                <a:srgbClr val="495057"/>
              </a:solidFill>
              <a:latin typeface="-apple-system"/>
            </a:endParaRPr>
          </a:p>
          <a:p>
            <a:pPr marL="171450" lvl="0" indent="-171450" algn="l" rtl="0">
              <a:spcBef>
                <a:spcPts val="0"/>
              </a:spcBef>
              <a:spcAft>
                <a:spcPts val="0"/>
              </a:spcAft>
              <a:buFontTx/>
              <a:buChar char="-"/>
            </a:pPr>
            <a:r>
              <a:rPr lang="en-US" sz="1200" dirty="0">
                <a:solidFill>
                  <a:srgbClr val="495057"/>
                </a:solidFill>
                <a:latin typeface="-apple-system"/>
              </a:rPr>
              <a:t>Contacts</a:t>
            </a:r>
          </a:p>
          <a:p>
            <a:pPr marL="171450" lvl="0" indent="-171450" algn="l" rtl="0">
              <a:spcBef>
                <a:spcPts val="0"/>
              </a:spcBef>
              <a:spcAft>
                <a:spcPts val="0"/>
              </a:spcAft>
              <a:buFontTx/>
              <a:buChar char="-"/>
            </a:pPr>
            <a:r>
              <a:rPr lang="en-US" sz="1200" dirty="0">
                <a:solidFill>
                  <a:srgbClr val="495057"/>
                </a:solidFill>
                <a:latin typeface="-apple-system"/>
              </a:rPr>
              <a:t>Documents</a:t>
            </a:r>
          </a:p>
          <a:p>
            <a:pPr marL="171450" lvl="0" indent="-171450" algn="l" rtl="0">
              <a:spcBef>
                <a:spcPts val="0"/>
              </a:spcBef>
              <a:spcAft>
                <a:spcPts val="0"/>
              </a:spcAft>
              <a:buFontTx/>
              <a:buChar char="-"/>
            </a:pPr>
            <a:r>
              <a:rPr lang="en-US" sz="1200" b="0" i="0" dirty="0">
                <a:solidFill>
                  <a:srgbClr val="495057"/>
                </a:solidFill>
                <a:effectLst/>
                <a:latin typeface="-apple-system"/>
              </a:rPr>
              <a:t>Property Genera</a:t>
            </a:r>
            <a:r>
              <a:rPr lang="en-US" sz="1200" dirty="0">
                <a:solidFill>
                  <a:srgbClr val="495057"/>
                </a:solidFill>
                <a:latin typeface="-apple-system"/>
              </a:rPr>
              <a:t>l Info</a:t>
            </a:r>
            <a:endParaRPr lang="en-US" sz="1200" b="0" i="0" dirty="0">
              <a:solidFill>
                <a:srgbClr val="495057"/>
              </a:solidFill>
              <a:effectLst/>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1" dirty="0">
                <a:solidFill>
                  <a:srgbClr val="495057"/>
                </a:solidFill>
                <a:latin typeface="-apple-system"/>
              </a:rPr>
              <a:t>Upsell Manager</a:t>
            </a:r>
            <a:endParaRPr lang="en-US" sz="1200" dirty="0">
              <a:solidFill>
                <a:srgbClr val="495057"/>
              </a:solidFill>
              <a:latin typeface="-apple-system"/>
            </a:endParaRPr>
          </a:p>
          <a:p>
            <a:pPr marL="0" lvl="0" indent="0" algn="l" rtl="0">
              <a:spcBef>
                <a:spcPts val="0"/>
              </a:spcBef>
              <a:spcAft>
                <a:spcPts val="0"/>
              </a:spcAft>
              <a:buNone/>
            </a:pPr>
            <a:r>
              <a:rPr lang="en-US" sz="1200" dirty="0">
                <a:solidFill>
                  <a:srgbClr val="495057"/>
                </a:solidFill>
                <a:latin typeface="-apple-system"/>
              </a:rPr>
              <a:t>-  PRIME Controls</a:t>
            </a:r>
          </a:p>
          <a:p>
            <a:pPr marL="171450" lvl="0" indent="-171450" algn="l" rtl="0">
              <a:spcBef>
                <a:spcPts val="0"/>
              </a:spcBef>
              <a:spcAft>
                <a:spcPts val="0"/>
              </a:spcAft>
              <a:buFontTx/>
              <a:buChar char="-"/>
            </a:pPr>
            <a:r>
              <a:rPr lang="en-US" sz="1200" dirty="0">
                <a:solidFill>
                  <a:srgbClr val="495057"/>
                </a:solidFill>
                <a:latin typeface="-apple-system"/>
              </a:rPr>
              <a:t>New Users</a:t>
            </a: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1" i="0" u="none" strike="noStrike" dirty="0">
                <a:solidFill>
                  <a:schemeClr val="bg1"/>
                </a:solidFill>
                <a:effectLst/>
                <a:latin typeface="-apple-system"/>
                <a:hlinkClick r:id="rId2">
                  <a:extLst>
                    <a:ext uri="{A12FA001-AC4F-418D-AE19-62706E023703}">
                      <ahyp:hlinkClr xmlns:ahyp="http://schemas.microsoft.com/office/drawing/2018/hyperlinkcolor" xmlns="" val="tx"/>
                    </a:ext>
                  </a:extLst>
                </a:hlinkClick>
              </a:rPr>
              <a:t>DDD SOP LINK</a:t>
            </a:r>
            <a:endParaRPr lang="en-US" sz="1200" b="1" i="0" u="none" strike="noStrike" dirty="0">
              <a:solidFill>
                <a:schemeClr val="bg1"/>
              </a:solidFill>
              <a:effectLst/>
              <a:latin typeface="-apple-system"/>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1011459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E46B1E-72D9-46F4-BD1B-2BD4D68306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Google Shape;195;p16">
            <a:extLst>
              <a:ext uri="{FF2B5EF4-FFF2-40B4-BE49-F238E27FC236}">
                <a16:creationId xmlns:a16="http://schemas.microsoft.com/office/drawing/2014/main" id="{E5775309-22E9-4AEF-81BC-25F400190E89}"/>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5 Property Set Up in Control Panel</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BF46C5FD-F190-458E-B9FF-9BED2F59C388}"/>
              </a:ext>
            </a:extLst>
          </p:cNvPr>
          <p:cNvSpPr txBox="1"/>
          <p:nvPr/>
        </p:nvSpPr>
        <p:spPr>
          <a:xfrm>
            <a:off x="485464" y="704866"/>
            <a:ext cx="6735157" cy="4782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i="0" dirty="0">
                <a:solidFill>
                  <a:srgbClr val="495057"/>
                </a:solidFill>
                <a:effectLst/>
                <a:latin typeface="-apple-system"/>
              </a:rPr>
              <a:t>Propert</a:t>
            </a:r>
            <a:r>
              <a:rPr lang="en-US" sz="1200" b="1" dirty="0">
                <a:solidFill>
                  <a:srgbClr val="495057"/>
                </a:solidFill>
                <a:latin typeface="-apple-system"/>
              </a:rPr>
              <a:t>y Preferences: </a:t>
            </a:r>
            <a:r>
              <a:rPr lang="en-US" sz="1200" dirty="0">
                <a:solidFill>
                  <a:srgbClr val="495057"/>
                </a:solidFill>
                <a:latin typeface="-apple-system"/>
              </a:rPr>
              <a:t>Property basic information like name, address, property code, number of rooms, launch date </a:t>
            </a:r>
            <a:r>
              <a:rPr lang="en-US" sz="1200" dirty="0" err="1">
                <a:solidFill>
                  <a:srgbClr val="495057"/>
                </a:solidFill>
                <a:latin typeface="-apple-system"/>
              </a:rPr>
              <a:t>etc</a:t>
            </a:r>
            <a:r>
              <a:rPr lang="en-US" sz="1200" dirty="0">
                <a:solidFill>
                  <a:srgbClr val="495057"/>
                </a:solidFill>
                <a:latin typeface="-apple-system"/>
              </a:rPr>
              <a:t>…</a:t>
            </a:r>
            <a:endParaRPr lang="en-US" sz="1200" b="1"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endParaRPr lang="en-US" sz="1200" b="0"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Room Categories: </a:t>
            </a:r>
            <a:r>
              <a:rPr lang="en-US" sz="1200" b="0" i="0" dirty="0">
                <a:solidFill>
                  <a:srgbClr val="495057"/>
                </a:solidFill>
                <a:effectLst/>
                <a:latin typeface="-apple-system"/>
              </a:rPr>
              <a:t>All the rooms inventory must be added in CP together with room codes, photos, descriptions </a:t>
            </a:r>
            <a:r>
              <a:rPr lang="en-US" sz="1200" b="0" i="0" dirty="0" err="1">
                <a:solidFill>
                  <a:srgbClr val="495057"/>
                </a:solidFill>
                <a:effectLst/>
                <a:latin typeface="-apple-system"/>
              </a:rPr>
              <a:t>etc</a:t>
            </a:r>
            <a:r>
              <a:rPr lang="en-US" sz="1200" b="0" i="0" dirty="0">
                <a:solidFill>
                  <a:srgbClr val="495057"/>
                </a:solidFill>
                <a:effectLst/>
                <a:latin typeface="-apple-system"/>
              </a:rPr>
              <a:t>…</a:t>
            </a: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endParaRPr lang="en-US" sz="1200" b="1"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Matrices: </a:t>
            </a:r>
            <a:r>
              <a:rPr lang="en-US" sz="1200" dirty="0">
                <a:latin typeface="-apple-system"/>
              </a:rPr>
              <a:t>Pricing matrices for room movement must be added for each property.</a:t>
            </a:r>
          </a:p>
          <a:p>
            <a:pPr marL="171450" lvl="0" indent="-171450" algn="l" rtl="0">
              <a:spcBef>
                <a:spcPts val="0"/>
              </a:spcBef>
              <a:spcAft>
                <a:spcPts val="0"/>
              </a:spcAft>
              <a:buFont typeface="Arial" panose="020B0604020202020204" pitchFamily="34" charset="0"/>
              <a:buChar char="•"/>
            </a:pP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Conditions: </a:t>
            </a:r>
            <a:r>
              <a:rPr lang="en-US" sz="1200" dirty="0">
                <a:latin typeface="-apple-system"/>
              </a:rPr>
              <a:t>Valid conditions must be in place in order to grant exposure.</a:t>
            </a: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r>
              <a:rPr lang="en-US" sz="1200" b="1" dirty="0">
                <a:solidFill>
                  <a:srgbClr val="00B4CC"/>
                </a:solidFill>
                <a:latin typeface="-apple-system"/>
                <a:ea typeface="Roboto"/>
                <a:cs typeface="Roboto"/>
                <a:sym typeface="Roboto"/>
                <a:hlinkClick r:id="rId2"/>
              </a:rPr>
              <a:t>https://cp.estandby.com/categories/display/CHAIN_ID:1196/PROPERTY_ID:9008</a:t>
            </a: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r>
              <a:rPr lang="en-US" sz="1200" b="1" dirty="0">
                <a:solidFill>
                  <a:srgbClr val="00B4CC"/>
                </a:solidFill>
                <a:latin typeface="-apple-system"/>
                <a:ea typeface="Roboto"/>
                <a:cs typeface="Roboto"/>
                <a:sym typeface="Roboto"/>
              </a:rPr>
              <a:t>*In some cases mostly for  SC&amp;I hotels the colors scheme and logo need to be configured as well.</a:t>
            </a:r>
            <a:endParaRPr lang="en-US" sz="1200" b="1" dirty="0">
              <a:solidFill>
                <a:schemeClr val="bg1"/>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1131823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163ED1-A3E3-4170-8CE1-2138F1D198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Google Shape;195;p16">
            <a:extLst>
              <a:ext uri="{FF2B5EF4-FFF2-40B4-BE49-F238E27FC236}">
                <a16:creationId xmlns:a16="http://schemas.microsoft.com/office/drawing/2014/main" id="{5FA3C2CB-2BD3-48DB-BB8C-0A04D2F8DAD3}"/>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6 Property Set Up in Salesforce</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DB1749FE-66B3-4F26-80B8-BBF7673A97D8}"/>
              </a:ext>
            </a:extLst>
          </p:cNvPr>
          <p:cNvSpPr txBox="1"/>
          <p:nvPr/>
        </p:nvSpPr>
        <p:spPr>
          <a:xfrm>
            <a:off x="608127" y="814091"/>
            <a:ext cx="6735157" cy="2693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200" b="0" i="0" dirty="0">
              <a:solidFill>
                <a:srgbClr val="495057"/>
              </a:solidFill>
              <a:effectLst/>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i="0" dirty="0">
                <a:solidFill>
                  <a:srgbClr val="495057"/>
                </a:solidFill>
                <a:effectLst/>
                <a:latin typeface="-apple-system"/>
              </a:rPr>
              <a:t>Details</a:t>
            </a:r>
            <a:r>
              <a:rPr lang="en-US" sz="1200" b="1" dirty="0">
                <a:solidFill>
                  <a:srgbClr val="495057"/>
                </a:solidFill>
                <a:latin typeface="-apple-system"/>
              </a:rPr>
              <a:t>: </a:t>
            </a:r>
            <a:r>
              <a:rPr lang="en-US" sz="1200" dirty="0">
                <a:solidFill>
                  <a:srgbClr val="495057"/>
                </a:solidFill>
                <a:latin typeface="-apple-system"/>
              </a:rPr>
              <a:t>Property basic information like name, address, brand, chain, management company, property code, number of rooms, launch date </a:t>
            </a:r>
            <a:r>
              <a:rPr lang="en-US" sz="1200" dirty="0" err="1">
                <a:solidFill>
                  <a:srgbClr val="495057"/>
                </a:solidFill>
                <a:latin typeface="-apple-system"/>
              </a:rPr>
              <a:t>etc</a:t>
            </a:r>
            <a:r>
              <a:rPr lang="en-US" sz="1200" dirty="0">
                <a:solidFill>
                  <a:srgbClr val="495057"/>
                </a:solidFill>
                <a:latin typeface="-apple-system"/>
              </a:rPr>
              <a:t>…</a:t>
            </a:r>
          </a:p>
          <a:p>
            <a:pPr lvl="0" algn="l" rtl="0">
              <a:spcBef>
                <a:spcPts val="0"/>
              </a:spcBef>
              <a:spcAft>
                <a:spcPts val="0"/>
              </a:spcAft>
            </a:pPr>
            <a:endParaRPr lang="en-US" sz="1200" b="1"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endParaRPr lang="en-US" sz="1200" b="0"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Contacts: </a:t>
            </a:r>
            <a:r>
              <a:rPr lang="en-US" sz="1200" b="0" i="0" dirty="0">
                <a:solidFill>
                  <a:srgbClr val="495057"/>
                </a:solidFill>
                <a:effectLst/>
                <a:latin typeface="-apple-system"/>
              </a:rPr>
              <a:t>All the rooms inventory must be added in CP together with room codes, photos, descriptions </a:t>
            </a:r>
            <a:r>
              <a:rPr lang="en-US" sz="1200" b="0" i="0" dirty="0" err="1">
                <a:solidFill>
                  <a:srgbClr val="495057"/>
                </a:solidFill>
                <a:effectLst/>
                <a:latin typeface="-apple-system"/>
              </a:rPr>
              <a:t>etc</a:t>
            </a:r>
            <a:r>
              <a:rPr lang="en-US" sz="1200" b="0" i="0" dirty="0">
                <a:solidFill>
                  <a:srgbClr val="495057"/>
                </a:solidFill>
                <a:effectLst/>
                <a:latin typeface="-apple-system"/>
              </a:rPr>
              <a:t>…</a:t>
            </a: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endParaRPr lang="en-US" sz="1200" b="1" dirty="0">
              <a:solidFill>
                <a:srgbClr val="495057"/>
              </a:solidFill>
              <a:latin typeface="-apple-system"/>
            </a:endParaRPr>
          </a:p>
          <a:p>
            <a:pPr marL="0" lvl="0" indent="0" algn="l" rtl="0">
              <a:spcBef>
                <a:spcPts val="0"/>
              </a:spcBef>
              <a:spcAft>
                <a:spcPts val="0"/>
              </a:spcAft>
              <a:buNone/>
            </a:pPr>
            <a:r>
              <a:rPr lang="en-US" sz="1200" b="1" dirty="0">
                <a:solidFill>
                  <a:srgbClr val="00B4CC"/>
                </a:solidFill>
                <a:latin typeface="-apple-system"/>
                <a:ea typeface="Roboto"/>
                <a:cs typeface="Roboto"/>
                <a:sym typeface="Roboto"/>
                <a:hlinkClick r:id="rId2"/>
              </a:rPr>
              <a:t>https://nor1.lightning.force.com/lightning/r/Account/0015A00002Cz4CHQAZ/view</a:t>
            </a: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375955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8A4B6B-C53F-42F7-88A4-B5FEA8F908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Google Shape;195;p16">
            <a:extLst>
              <a:ext uri="{FF2B5EF4-FFF2-40B4-BE49-F238E27FC236}">
                <a16:creationId xmlns:a16="http://schemas.microsoft.com/office/drawing/2014/main" id="{7F77AB84-0071-417F-A138-E07AAE8F5EE5}"/>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7 IM-Property Implementation Call</a:t>
            </a:r>
            <a:endParaRPr lang="es-ES_tradnl" sz="3000" dirty="0">
              <a:solidFill>
                <a:srgbClr val="0944A1"/>
              </a:solidFill>
              <a:latin typeface="Roboto"/>
              <a:ea typeface="Roboto"/>
              <a:cs typeface="Roboto"/>
              <a:sym typeface="Roboto"/>
            </a:endParaRPr>
          </a:p>
        </p:txBody>
      </p:sp>
      <p:sp>
        <p:nvSpPr>
          <p:cNvPr id="7" name="Google Shape;73;p13">
            <a:extLst>
              <a:ext uri="{FF2B5EF4-FFF2-40B4-BE49-F238E27FC236}">
                <a16:creationId xmlns:a16="http://schemas.microsoft.com/office/drawing/2014/main" id="{8B0AAAAF-2BDC-409B-AA2D-DF4122D00C66}"/>
              </a:ext>
            </a:extLst>
          </p:cNvPr>
          <p:cNvSpPr txBox="1"/>
          <p:nvPr/>
        </p:nvSpPr>
        <p:spPr>
          <a:xfrm>
            <a:off x="669459" y="814141"/>
            <a:ext cx="6735157" cy="48618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200" b="0" i="0" dirty="0">
              <a:solidFill>
                <a:schemeClr val="bg1">
                  <a:lumMod val="50000"/>
                </a:schemeClr>
              </a:solidFill>
              <a:effectLst/>
              <a:latin typeface="-apple-system"/>
            </a:endParaRPr>
          </a:p>
          <a:p>
            <a:pPr marL="0" lvl="0" indent="0" algn="l" rtl="0">
              <a:spcBef>
                <a:spcPts val="0"/>
              </a:spcBef>
              <a:spcAft>
                <a:spcPts val="0"/>
              </a:spcAft>
              <a:buNone/>
            </a:pPr>
            <a:r>
              <a:rPr lang="en-US" sz="1400" b="0" i="0" dirty="0">
                <a:solidFill>
                  <a:schemeClr val="bg1">
                    <a:lumMod val="50000"/>
                  </a:schemeClr>
                </a:solidFill>
                <a:effectLst/>
                <a:latin typeface="-apple-system"/>
              </a:rPr>
              <a:t> - IM to </a:t>
            </a:r>
            <a:r>
              <a:rPr lang="en-US" sz="1400" b="1" i="0" dirty="0">
                <a:solidFill>
                  <a:schemeClr val="bg1">
                    <a:lumMod val="50000"/>
                  </a:schemeClr>
                </a:solidFill>
                <a:effectLst/>
                <a:latin typeface="-apple-system"/>
              </a:rPr>
              <a:t>schedule a pricing/training call </a:t>
            </a:r>
            <a:r>
              <a:rPr lang="en-US" sz="1400" b="0" i="0" dirty="0">
                <a:solidFill>
                  <a:schemeClr val="bg1">
                    <a:lumMod val="50000"/>
                  </a:schemeClr>
                </a:solidFill>
                <a:effectLst/>
                <a:latin typeface="-apple-system"/>
              </a:rPr>
              <a:t>with the hotel (30 -45 minutes)</a:t>
            </a:r>
          </a:p>
          <a:p>
            <a:pPr marL="0" lvl="0" indent="0" algn="l" rtl="0">
              <a:spcBef>
                <a:spcPts val="0"/>
              </a:spcBef>
              <a:spcAft>
                <a:spcPts val="0"/>
              </a:spcAft>
              <a:buNone/>
            </a:pPr>
            <a:endParaRPr lang="en-US" sz="1400" dirty="0">
              <a:solidFill>
                <a:schemeClr val="bg1">
                  <a:lumMod val="50000"/>
                </a:schemeClr>
              </a:solidFill>
              <a:latin typeface="-apple-system"/>
            </a:endParaRPr>
          </a:p>
          <a:p>
            <a:pPr marL="0" lvl="0" indent="0" algn="l" rtl="0">
              <a:spcBef>
                <a:spcPts val="0"/>
              </a:spcBef>
              <a:spcAft>
                <a:spcPts val="0"/>
              </a:spcAft>
              <a:buNone/>
            </a:pPr>
            <a:r>
              <a:rPr lang="en-US" sz="1400" b="1" i="0" dirty="0">
                <a:solidFill>
                  <a:schemeClr val="bg1">
                    <a:lumMod val="50000"/>
                  </a:schemeClr>
                </a:solidFill>
                <a:effectLst/>
                <a:latin typeface="-apple-system"/>
              </a:rPr>
              <a:t>Main Goal: </a:t>
            </a:r>
            <a:r>
              <a:rPr lang="en-US" sz="1400" b="0" i="0" dirty="0">
                <a:solidFill>
                  <a:schemeClr val="bg1">
                    <a:lumMod val="50000"/>
                  </a:schemeClr>
                </a:solidFill>
                <a:effectLst/>
                <a:latin typeface="-apple-system"/>
              </a:rPr>
              <a:t>To explain </a:t>
            </a:r>
            <a:r>
              <a:rPr lang="en-US" sz="1400" b="0" i="0" dirty="0" err="1">
                <a:solidFill>
                  <a:schemeClr val="bg1">
                    <a:lumMod val="50000"/>
                  </a:schemeClr>
                </a:solidFill>
                <a:effectLst/>
                <a:latin typeface="-apple-system"/>
              </a:rPr>
              <a:t>eStandby</a:t>
            </a:r>
            <a:r>
              <a:rPr lang="en-US" sz="1400" b="0" i="0" dirty="0">
                <a:solidFill>
                  <a:schemeClr val="bg1">
                    <a:lumMod val="50000"/>
                  </a:schemeClr>
                </a:solidFill>
                <a:effectLst/>
                <a:latin typeface="-apple-system"/>
              </a:rPr>
              <a:t> Upgrade product and finalize the offer set and price points, this should also cover UAC training.  </a:t>
            </a:r>
            <a:r>
              <a:rPr lang="en-US" sz="1400" dirty="0">
                <a:solidFill>
                  <a:schemeClr val="bg1">
                    <a:lumMod val="50000"/>
                  </a:schemeClr>
                </a:solidFill>
              </a:rPr>
              <a:t/>
            </a:r>
            <a:br>
              <a:rPr lang="en-US" sz="1400" dirty="0">
                <a:solidFill>
                  <a:schemeClr val="bg1">
                    <a:lumMod val="50000"/>
                  </a:schemeClr>
                </a:solidFill>
              </a:rPr>
            </a:br>
            <a:r>
              <a:rPr lang="en-US" sz="1400" b="0" i="0" dirty="0">
                <a:solidFill>
                  <a:schemeClr val="bg1">
                    <a:lumMod val="50000"/>
                  </a:schemeClr>
                </a:solidFill>
                <a:effectLst/>
                <a:latin typeface="-apple-system"/>
              </a:rPr>
              <a:t>It is crucial for the IM to also secure the go live date with the customer accordingly to whatever is more convenient for them.</a:t>
            </a:r>
            <a:r>
              <a:rPr lang="en-US" sz="1400" dirty="0">
                <a:solidFill>
                  <a:schemeClr val="bg1">
                    <a:lumMod val="50000"/>
                  </a:schemeClr>
                </a:solidFill>
              </a:rPr>
              <a:t/>
            </a:r>
            <a:br>
              <a:rPr lang="en-US" sz="1400" dirty="0">
                <a:solidFill>
                  <a:schemeClr val="bg1">
                    <a:lumMod val="50000"/>
                  </a:schemeClr>
                </a:solidFill>
              </a:rPr>
            </a:br>
            <a:r>
              <a:rPr lang="en-US" sz="1400" dirty="0">
                <a:solidFill>
                  <a:schemeClr val="bg1">
                    <a:lumMod val="50000"/>
                  </a:schemeClr>
                </a:solidFill>
              </a:rPr>
              <a:t/>
            </a:r>
            <a:br>
              <a:rPr lang="en-US" sz="1400" dirty="0">
                <a:solidFill>
                  <a:schemeClr val="bg1">
                    <a:lumMod val="50000"/>
                  </a:schemeClr>
                </a:solidFill>
              </a:rPr>
            </a:br>
            <a:r>
              <a:rPr lang="en-US" sz="1400" b="0" i="0" dirty="0">
                <a:solidFill>
                  <a:schemeClr val="bg1">
                    <a:lumMod val="50000"/>
                  </a:schemeClr>
                </a:solidFill>
                <a:effectLst/>
                <a:latin typeface="-apple-system"/>
              </a:rPr>
              <a:t>UAC training could be scheduled as part of a regularly scheduled brand call, or individually or covered with online training, depending on complexity of property and number of attendees.</a:t>
            </a:r>
            <a:r>
              <a:rPr lang="en-US" sz="1400" dirty="0">
                <a:solidFill>
                  <a:schemeClr val="bg1">
                    <a:lumMod val="50000"/>
                  </a:schemeClr>
                </a:solidFill>
              </a:rPr>
              <a:t/>
            </a:r>
            <a:br>
              <a:rPr lang="en-US" sz="1400" dirty="0">
                <a:solidFill>
                  <a:schemeClr val="bg1">
                    <a:lumMod val="50000"/>
                  </a:schemeClr>
                </a:solidFill>
              </a:rPr>
            </a:br>
            <a:r>
              <a:rPr lang="en-US" sz="1400" dirty="0">
                <a:solidFill>
                  <a:schemeClr val="bg1">
                    <a:lumMod val="50000"/>
                  </a:schemeClr>
                </a:solidFill>
              </a:rPr>
              <a:t/>
            </a:r>
            <a:br>
              <a:rPr lang="en-US" sz="1400" dirty="0">
                <a:solidFill>
                  <a:schemeClr val="bg1">
                    <a:lumMod val="50000"/>
                  </a:schemeClr>
                </a:solidFill>
              </a:rPr>
            </a:br>
            <a:r>
              <a:rPr lang="en-US" sz="1400" b="0" i="0" dirty="0">
                <a:solidFill>
                  <a:schemeClr val="bg1">
                    <a:lumMod val="50000"/>
                  </a:schemeClr>
                </a:solidFill>
                <a:effectLst/>
                <a:latin typeface="-apple-system"/>
              </a:rPr>
              <a:t>IMPORTANT ITEMS TO SECURE DURING THIS CALL: </a:t>
            </a:r>
          </a:p>
          <a:p>
            <a:pPr marL="285750" lvl="0" indent="-285750" algn="l" rtl="0">
              <a:spcBef>
                <a:spcPts val="0"/>
              </a:spcBef>
              <a:spcAft>
                <a:spcPts val="0"/>
              </a:spcAft>
              <a:buFontTx/>
              <a:buChar char="-"/>
            </a:pPr>
            <a:r>
              <a:rPr lang="en-US" sz="1400" dirty="0">
                <a:solidFill>
                  <a:schemeClr val="bg1">
                    <a:lumMod val="50000"/>
                  </a:schemeClr>
                </a:solidFill>
                <a:latin typeface="-apple-system"/>
              </a:rPr>
              <a:t>Ensure that training has been completed or complete training.</a:t>
            </a:r>
          </a:p>
          <a:p>
            <a:pPr marL="285750" lvl="0" indent="-285750" algn="l" rtl="0">
              <a:spcBef>
                <a:spcPts val="0"/>
              </a:spcBef>
              <a:spcAft>
                <a:spcPts val="0"/>
              </a:spcAft>
              <a:buFontTx/>
              <a:buChar char="-"/>
            </a:pPr>
            <a:r>
              <a:rPr lang="en-US" sz="1400" dirty="0">
                <a:solidFill>
                  <a:schemeClr val="bg1">
                    <a:lumMod val="50000"/>
                  </a:schemeClr>
                </a:solidFill>
                <a:latin typeface="-apple-system"/>
              </a:rPr>
              <a:t>Finalize pricing and offer set, get approvals.</a:t>
            </a:r>
          </a:p>
          <a:p>
            <a:pPr marL="285750" lvl="0" indent="-285750" algn="l" rtl="0">
              <a:spcBef>
                <a:spcPts val="0"/>
              </a:spcBef>
              <a:spcAft>
                <a:spcPts val="0"/>
              </a:spcAft>
              <a:buFontTx/>
              <a:buChar char="-"/>
            </a:pPr>
            <a:r>
              <a:rPr lang="en-US" sz="1400" dirty="0">
                <a:solidFill>
                  <a:schemeClr val="bg1">
                    <a:lumMod val="50000"/>
                  </a:schemeClr>
                </a:solidFill>
                <a:latin typeface="-apple-system"/>
              </a:rPr>
              <a:t>Grant a GO Live date and take the hotel live after.</a:t>
            </a:r>
            <a:endParaRPr lang="en-US" sz="1200" b="0" i="0" dirty="0">
              <a:solidFill>
                <a:srgbClr val="495057"/>
              </a:solidFill>
              <a:effectLst/>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0" i="0" dirty="0">
                <a:solidFill>
                  <a:schemeClr val="bg1"/>
                </a:solidFill>
                <a:effectLst/>
                <a:latin typeface="-apple-system"/>
              </a:rPr>
              <a:t>For OXI properties – A live training session must scheduled.</a:t>
            </a:r>
            <a:r>
              <a:rPr lang="en-US" sz="1200" b="0" i="0" dirty="0">
                <a:solidFill>
                  <a:srgbClr val="495057"/>
                </a:solidFill>
                <a:effectLst/>
                <a:latin typeface="-apple-system"/>
              </a:rPr>
              <a:t>.</a:t>
            </a: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411026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8A4B6B-C53F-42F7-88A4-B5FEA8F908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5" name="Google Shape;195;p16">
            <a:extLst>
              <a:ext uri="{FF2B5EF4-FFF2-40B4-BE49-F238E27FC236}">
                <a16:creationId xmlns:a16="http://schemas.microsoft.com/office/drawing/2014/main" id="{7F77AB84-0071-417F-A138-E07AAE8F5EE5}"/>
              </a:ext>
            </a:extLst>
          </p:cNvPr>
          <p:cNvSpPr txBox="1"/>
          <p:nvPr/>
        </p:nvSpPr>
        <p:spPr>
          <a:xfrm>
            <a:off x="371388" y="-10942"/>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8 Escalations!</a:t>
            </a:r>
            <a:endParaRPr lang="es-ES_tradnl" sz="3000" dirty="0">
              <a:solidFill>
                <a:srgbClr val="0944A1"/>
              </a:solidFill>
              <a:latin typeface="Roboto"/>
              <a:ea typeface="Roboto"/>
              <a:cs typeface="Roboto"/>
              <a:sym typeface="Roboto"/>
            </a:endParaRPr>
          </a:p>
        </p:txBody>
      </p:sp>
      <p:sp>
        <p:nvSpPr>
          <p:cNvPr id="7" name="Google Shape;73;p13">
            <a:extLst>
              <a:ext uri="{FF2B5EF4-FFF2-40B4-BE49-F238E27FC236}">
                <a16:creationId xmlns:a16="http://schemas.microsoft.com/office/drawing/2014/main" id="{8B0AAAAF-2BDC-409B-AA2D-DF4122D00C66}"/>
              </a:ext>
            </a:extLst>
          </p:cNvPr>
          <p:cNvSpPr txBox="1"/>
          <p:nvPr/>
        </p:nvSpPr>
        <p:spPr>
          <a:xfrm>
            <a:off x="719639" y="529685"/>
            <a:ext cx="6735157" cy="38973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chemeClr val="bg1">
                    <a:lumMod val="50000"/>
                  </a:schemeClr>
                </a:solidFill>
                <a:effectLst/>
                <a:latin typeface="-apple-system"/>
              </a:rPr>
              <a:t> -</a:t>
            </a:r>
            <a:r>
              <a:rPr lang="en-US" sz="1200" b="1" i="0" dirty="0">
                <a:effectLst/>
                <a:latin typeface="-apple-system"/>
              </a:rPr>
              <a:t>When a property turns unresponsive Implementations will ask for the  Sales team assistance. We have a process in place:</a:t>
            </a: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algn="l">
              <a:buFont typeface="Arial" panose="020B0604020202020204" pitchFamily="34" charset="0"/>
              <a:buChar char="•"/>
            </a:pPr>
            <a:r>
              <a:rPr lang="en-US" sz="1200" b="0" i="0" dirty="0">
                <a:solidFill>
                  <a:srgbClr val="495057"/>
                </a:solidFill>
                <a:effectLst/>
                <a:latin typeface="-apple-system"/>
              </a:rPr>
              <a:t>2 emails, 2 calls/voicemails with no response in a period of 10 days proceed with escalation to Sales/ Nor1 Chain Manager</a:t>
            </a:r>
          </a:p>
          <a:p>
            <a:pPr algn="l">
              <a:buFont typeface="Arial" panose="020B0604020202020204" pitchFamily="34" charset="0"/>
              <a:buChar char="•"/>
            </a:pPr>
            <a:r>
              <a:rPr lang="en-US" sz="1200" b="0" i="0" dirty="0">
                <a:solidFill>
                  <a:srgbClr val="495057"/>
                </a:solidFill>
                <a:effectLst/>
                <a:latin typeface="-apple-system"/>
              </a:rPr>
              <a:t>Once escalated, you should try one more call and follow up email. If within the next 3 days there is no response from the hotel or from Sales/ Chain Manager. Send the Last attempt email (template below). Make sure to copy the corporate contacts, if you are unsure of who your corporate contact is , please reach out to Sergio Mena.</a:t>
            </a:r>
          </a:p>
          <a:p>
            <a:pPr algn="l">
              <a:buFont typeface="Arial" panose="020B0604020202020204" pitchFamily="34" charset="0"/>
              <a:buChar char="•"/>
            </a:pPr>
            <a:r>
              <a:rPr lang="en-US" sz="1200" b="0" i="0" dirty="0">
                <a:solidFill>
                  <a:srgbClr val="495057"/>
                </a:solidFill>
                <a:effectLst/>
                <a:latin typeface="-apple-system"/>
              </a:rPr>
              <a:t>If no response 2 days after the last attempt email, please notify DOI, so he can close the property.</a:t>
            </a:r>
          </a:p>
          <a:p>
            <a:r>
              <a:rPr lang="en-US" sz="1200" b="1" i="0" dirty="0">
                <a:solidFill>
                  <a:srgbClr val="495057"/>
                </a:solidFill>
                <a:effectLst/>
                <a:latin typeface="-apple-system"/>
              </a:rPr>
              <a:t/>
            </a:r>
            <a:br>
              <a:rPr lang="en-US" sz="1200" b="1" i="0" dirty="0">
                <a:solidFill>
                  <a:srgbClr val="495057"/>
                </a:solidFill>
                <a:effectLst/>
                <a:latin typeface="-apple-system"/>
              </a:rPr>
            </a:br>
            <a:r>
              <a:rPr lang="en-US" sz="1200" b="1" i="0" dirty="0">
                <a:solidFill>
                  <a:srgbClr val="495057"/>
                </a:solidFill>
                <a:effectLst/>
                <a:latin typeface="-apple-system"/>
              </a:rPr>
              <a:t>Last attempt email example:</a:t>
            </a:r>
          </a:p>
          <a:p>
            <a:endParaRPr lang="en-US" sz="1200" b="1" dirty="0">
              <a:solidFill>
                <a:srgbClr val="495057"/>
              </a:solidFill>
              <a:latin typeface="-apple-system"/>
              <a:ea typeface="Roboto"/>
              <a:cs typeface="Roboto"/>
              <a:sym typeface="Roboto"/>
            </a:endParaRPr>
          </a:p>
          <a:p>
            <a:pPr algn="l">
              <a:buFont typeface="Arial" panose="020B0604020202020204" pitchFamily="34" charset="0"/>
              <a:buChar char="•"/>
            </a:pPr>
            <a:r>
              <a:rPr lang="en-US" sz="1100" b="0" i="1" dirty="0">
                <a:solidFill>
                  <a:srgbClr val="495057"/>
                </a:solidFill>
                <a:effectLst/>
                <a:latin typeface="-apple-system"/>
              </a:rPr>
              <a:t>Dear HOTEL NAME team,</a:t>
            </a:r>
            <a:r>
              <a:rPr lang="en-US" sz="1100" dirty="0"/>
              <a:t/>
            </a:r>
            <a:br>
              <a:rPr lang="en-US" sz="1100" dirty="0"/>
            </a:br>
            <a:r>
              <a:rPr lang="en-US" sz="1100" dirty="0"/>
              <a:t/>
            </a:r>
            <a:br>
              <a:rPr lang="en-US" sz="1100" dirty="0"/>
            </a:br>
            <a:r>
              <a:rPr lang="en-US" sz="1050" b="0" i="1" dirty="0">
                <a:solidFill>
                  <a:schemeClr val="bg1">
                    <a:lumMod val="65000"/>
                  </a:schemeClr>
                </a:solidFill>
                <a:effectLst/>
                <a:latin typeface="-apple-system"/>
              </a:rPr>
              <a:t>We have been trying to get in contact with you regarding your pending installation of </a:t>
            </a:r>
            <a:r>
              <a:rPr lang="en-US" sz="1050" b="0" i="1" dirty="0" err="1">
                <a:solidFill>
                  <a:schemeClr val="bg1">
                    <a:lumMod val="65000"/>
                  </a:schemeClr>
                </a:solidFill>
                <a:effectLst/>
                <a:latin typeface="-apple-system"/>
              </a:rPr>
              <a:t>eStandby</a:t>
            </a:r>
            <a:r>
              <a:rPr lang="en-US" sz="1050" b="0" i="1" dirty="0">
                <a:solidFill>
                  <a:schemeClr val="bg1">
                    <a:lumMod val="65000"/>
                  </a:schemeClr>
                </a:solidFill>
                <a:effectLst/>
                <a:latin typeface="-apple-system"/>
              </a:rPr>
              <a:t>. As we have not received a response from our previous messages, this will be our final attempt to coordinate with your property on the process. If we do not hear back from you by Friday January 26th, we will be cancelling the installation.</a:t>
            </a:r>
            <a:r>
              <a:rPr lang="en-US" sz="1050" dirty="0">
                <a:solidFill>
                  <a:schemeClr val="bg1">
                    <a:lumMod val="65000"/>
                  </a:schemeClr>
                </a:solidFill>
              </a:rPr>
              <a:t/>
            </a:r>
            <a:br>
              <a:rPr lang="en-US" sz="1050" dirty="0">
                <a:solidFill>
                  <a:schemeClr val="bg1">
                    <a:lumMod val="65000"/>
                  </a:schemeClr>
                </a:solidFill>
              </a:rPr>
            </a:br>
            <a:endParaRPr lang="en-US" sz="1050" dirty="0">
              <a:solidFill>
                <a:schemeClr val="bg1">
                  <a:lumMod val="65000"/>
                </a:schemeClr>
              </a:solidFill>
            </a:endParaRPr>
          </a:p>
          <a:p>
            <a:pPr algn="l">
              <a:buFont typeface="Arial" panose="020B0604020202020204" pitchFamily="34" charset="0"/>
              <a:buChar char="•"/>
            </a:pPr>
            <a:r>
              <a:rPr lang="en-US" sz="1050" b="0" i="1" dirty="0">
                <a:solidFill>
                  <a:schemeClr val="bg1">
                    <a:lumMod val="65000"/>
                  </a:schemeClr>
                </a:solidFill>
                <a:effectLst/>
                <a:latin typeface="-apple-system"/>
              </a:rPr>
              <a:t>Current outstanding items </a:t>
            </a:r>
            <a:r>
              <a:rPr lang="en-US" sz="1050" b="0" i="1" dirty="0" err="1">
                <a:solidFill>
                  <a:schemeClr val="bg1">
                    <a:lumMod val="65000"/>
                  </a:schemeClr>
                </a:solidFill>
                <a:effectLst/>
                <a:latin typeface="-apple-system"/>
              </a:rPr>
              <a:t>are:Property</a:t>
            </a:r>
            <a:r>
              <a:rPr lang="en-US" sz="1050" b="0" i="1" dirty="0">
                <a:solidFill>
                  <a:schemeClr val="bg1">
                    <a:lumMod val="65000"/>
                  </a:schemeClr>
                </a:solidFill>
                <a:effectLst/>
                <a:latin typeface="-apple-system"/>
              </a:rPr>
              <a:t> information completion and Implementation Requirements (please use the link below)</a:t>
            </a:r>
            <a:endParaRPr lang="en-US" sz="1050" b="0" i="0" dirty="0">
              <a:solidFill>
                <a:schemeClr val="bg1">
                  <a:lumMod val="65000"/>
                </a:schemeClr>
              </a:solidFill>
              <a:effectLst/>
              <a:latin typeface="-apple-system"/>
            </a:endParaRPr>
          </a:p>
          <a:p>
            <a:r>
              <a:rPr lang="en-US" sz="1050" b="0" i="0" u="none" strike="noStrike" dirty="0">
                <a:solidFill>
                  <a:schemeClr val="bg1">
                    <a:lumMod val="65000"/>
                  </a:schemeClr>
                </a:solidFill>
                <a:effectLst/>
                <a:latin typeface="-apple-system"/>
                <a:hlinkClick r:id="rId2">
                  <a:extLst>
                    <a:ext uri="{A12FA001-AC4F-418D-AE19-62706E023703}">
                      <ahyp:hlinkClr xmlns:ahyp="http://schemas.microsoft.com/office/drawing/2018/hyperlinkcolor" xmlns="" val="tx"/>
                    </a:ext>
                  </a:extLst>
                </a:hlinkClick>
              </a:rPr>
              <a:t>forms.nor1.com/form-2582564/Nor1-EStandby-Im...</a:t>
            </a:r>
            <a:r>
              <a:rPr lang="en-US" sz="1050" dirty="0">
                <a:solidFill>
                  <a:schemeClr val="bg1">
                    <a:lumMod val="65000"/>
                  </a:schemeClr>
                </a:solidFill>
              </a:rPr>
              <a:t/>
            </a:r>
            <a:br>
              <a:rPr lang="en-US" sz="1050" dirty="0">
                <a:solidFill>
                  <a:schemeClr val="bg1">
                    <a:lumMod val="65000"/>
                  </a:schemeClr>
                </a:solidFill>
              </a:rPr>
            </a:br>
            <a:endParaRPr lang="en-US" sz="1050" dirty="0">
              <a:solidFill>
                <a:schemeClr val="bg1">
                  <a:lumMod val="65000"/>
                </a:schemeClr>
              </a:solidFill>
            </a:endParaRPr>
          </a:p>
          <a:p>
            <a:r>
              <a:rPr lang="en-US" sz="1050" b="0" i="1" dirty="0">
                <a:solidFill>
                  <a:schemeClr val="bg1">
                    <a:lumMod val="65000"/>
                  </a:schemeClr>
                </a:solidFill>
                <a:effectLst/>
                <a:latin typeface="-apple-system"/>
              </a:rPr>
              <a:t>Let us know if you have any questions. </a:t>
            </a:r>
            <a:r>
              <a:rPr lang="en-US" sz="1050" dirty="0">
                <a:solidFill>
                  <a:schemeClr val="bg1">
                    <a:lumMod val="65000"/>
                  </a:schemeClr>
                </a:solidFill>
              </a:rPr>
              <a:t/>
            </a:r>
            <a:br>
              <a:rPr lang="en-US" sz="1050" dirty="0">
                <a:solidFill>
                  <a:schemeClr val="bg1">
                    <a:lumMod val="65000"/>
                  </a:schemeClr>
                </a:solidFill>
              </a:rPr>
            </a:br>
            <a:r>
              <a:rPr lang="en-US" sz="1050" dirty="0">
                <a:solidFill>
                  <a:schemeClr val="bg1">
                    <a:lumMod val="65000"/>
                  </a:schemeClr>
                </a:solidFill>
              </a:rPr>
              <a:t/>
            </a:r>
            <a:br>
              <a:rPr lang="en-US" sz="1050" dirty="0">
                <a:solidFill>
                  <a:schemeClr val="bg1">
                    <a:lumMod val="65000"/>
                  </a:schemeClr>
                </a:solidFill>
              </a:rPr>
            </a:br>
            <a:r>
              <a:rPr lang="en-US" sz="1050" b="0" i="1" dirty="0">
                <a:solidFill>
                  <a:schemeClr val="bg1">
                    <a:lumMod val="65000"/>
                  </a:schemeClr>
                </a:solidFill>
                <a:effectLst/>
                <a:latin typeface="-apple-system"/>
              </a:rPr>
              <a:t>Thank you</a:t>
            </a:r>
            <a:endParaRPr lang="en-US" sz="105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172985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2382E4-5DAF-46A0-B999-5D17C23D61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Google Shape;195;p16">
            <a:extLst>
              <a:ext uri="{FF2B5EF4-FFF2-40B4-BE49-F238E27FC236}">
                <a16:creationId xmlns:a16="http://schemas.microsoft.com/office/drawing/2014/main" id="{B0D8A966-54C2-4948-9EC0-1A2A45868CAE}"/>
              </a:ext>
            </a:extLst>
          </p:cNvPr>
          <p:cNvSpPr txBox="1"/>
          <p:nvPr/>
        </p:nvSpPr>
        <p:spPr>
          <a:xfrm>
            <a:off x="223447" y="150750"/>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9 Property Activation</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700AEB64-39DD-468F-9E1E-527F28253D67}"/>
              </a:ext>
            </a:extLst>
          </p:cNvPr>
          <p:cNvSpPr txBox="1"/>
          <p:nvPr/>
        </p:nvSpPr>
        <p:spPr>
          <a:xfrm>
            <a:off x="909210" y="962668"/>
            <a:ext cx="6735157" cy="38973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chemeClr val="bg1">
                    <a:lumMod val="65000"/>
                  </a:schemeClr>
                </a:solidFill>
                <a:effectLst/>
                <a:latin typeface="-apple-system"/>
              </a:rPr>
              <a:t> </a:t>
            </a:r>
            <a:r>
              <a:rPr lang="en-US" sz="1200" b="0" i="0" dirty="0">
                <a:solidFill>
                  <a:schemeClr val="tx1">
                    <a:lumMod val="50000"/>
                    <a:lumOff val="50000"/>
                  </a:schemeClr>
                </a:solidFill>
                <a:effectLst/>
                <a:latin typeface="-apple-system"/>
              </a:rPr>
              <a:t>Property activation must be discussed with the hotel as part of the Implementation call. Once all the implementation steps are completed, property should be set to live in Control Panel and Salesforce.</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0" i="0" dirty="0">
                <a:solidFill>
                  <a:schemeClr val="tx1">
                    <a:lumMod val="50000"/>
                    <a:lumOff val="50000"/>
                  </a:schemeClr>
                </a:solidFill>
                <a:effectLst/>
                <a:latin typeface="-apple-system"/>
              </a:rPr>
              <a:t>After pricing and information is approved, hotel is turned live in CP and Sugar</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1" i="0" dirty="0">
                <a:solidFill>
                  <a:schemeClr val="tx1">
                    <a:lumMod val="50000"/>
                    <a:lumOff val="50000"/>
                  </a:schemeClr>
                </a:solidFill>
                <a:effectLst/>
                <a:latin typeface="-apple-system"/>
              </a:rPr>
              <a:t>CP:</a:t>
            </a:r>
          </a:p>
          <a:p>
            <a:pPr lvl="0" algn="l" rtl="0">
              <a:spcBef>
                <a:spcPts val="0"/>
              </a:spcBef>
              <a:spcAft>
                <a:spcPts val="0"/>
              </a:spcAft>
            </a:pP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a:t>
            </a:r>
            <a:r>
              <a:rPr lang="en-US" sz="1200" b="0" i="0" dirty="0">
                <a:solidFill>
                  <a:schemeClr val="tx1">
                    <a:lumMod val="50000"/>
                    <a:lumOff val="50000"/>
                  </a:schemeClr>
                </a:solidFill>
                <a:effectLst/>
                <a:latin typeface="-apple-system"/>
              </a:rPr>
              <a:t>Preferences/ Property Status and Launch Date</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a:t>
            </a:r>
            <a:r>
              <a:rPr lang="en-US" sz="1200" b="0" i="0" dirty="0">
                <a:solidFill>
                  <a:schemeClr val="tx1">
                    <a:lumMod val="50000"/>
                    <a:lumOff val="50000"/>
                  </a:schemeClr>
                </a:solidFill>
                <a:effectLst/>
                <a:latin typeface="-apple-system"/>
              </a:rPr>
              <a:t>Check matrices and conditions ensure offers being sent</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
            </a:r>
            <a:br>
              <a:rPr lang="en-US" sz="1200" dirty="0">
                <a:solidFill>
                  <a:schemeClr val="tx1">
                    <a:lumMod val="50000"/>
                    <a:lumOff val="50000"/>
                  </a:schemeClr>
                </a:solidFill>
              </a:rPr>
            </a:br>
            <a:r>
              <a:rPr lang="en-US" sz="1200" b="1" i="0" dirty="0">
                <a:solidFill>
                  <a:schemeClr val="tx1">
                    <a:lumMod val="50000"/>
                    <a:lumOff val="50000"/>
                  </a:schemeClr>
                </a:solidFill>
                <a:effectLst/>
                <a:latin typeface="-apple-system"/>
              </a:rPr>
              <a:t>Salesforce:</a:t>
            </a:r>
          </a:p>
          <a:p>
            <a:pPr lvl="0" algn="l" rtl="0">
              <a:spcBef>
                <a:spcPts val="0"/>
              </a:spcBef>
              <a:spcAft>
                <a:spcPts val="0"/>
              </a:spcAft>
            </a:pPr>
            <a:endParaRPr lang="en-US" sz="1200" b="0" i="0" dirty="0">
              <a:solidFill>
                <a:schemeClr val="tx1">
                  <a:lumMod val="50000"/>
                  <a:lumOff val="50000"/>
                </a:schemeClr>
              </a:solidFill>
              <a:effectLst/>
              <a:latin typeface="-apple-system"/>
            </a:endParaRPr>
          </a:p>
          <a:p>
            <a:pPr lvl="0" algn="l" rtl="0">
              <a:spcBef>
                <a:spcPts val="0"/>
              </a:spcBef>
              <a:spcAft>
                <a:spcPts val="0"/>
              </a:spcAft>
            </a:pPr>
            <a:r>
              <a:rPr lang="en-US" sz="1200" b="0" i="0" dirty="0">
                <a:solidFill>
                  <a:schemeClr val="tx1">
                    <a:lumMod val="50000"/>
                    <a:lumOff val="50000"/>
                  </a:schemeClr>
                </a:solidFill>
                <a:effectLst/>
                <a:latin typeface="-apple-system"/>
              </a:rPr>
              <a:t>-Property Status </a:t>
            </a:r>
          </a:p>
          <a:p>
            <a:pPr marL="0" lvl="0" indent="0" algn="l" rtl="0">
              <a:spcBef>
                <a:spcPts val="0"/>
              </a:spcBef>
              <a:spcAft>
                <a:spcPts val="0"/>
              </a:spcAft>
              <a:buNone/>
            </a:pPr>
            <a:r>
              <a:rPr lang="en-US" sz="1200" b="0" i="0" dirty="0">
                <a:solidFill>
                  <a:schemeClr val="tx1">
                    <a:lumMod val="50000"/>
                    <a:lumOff val="50000"/>
                  </a:schemeClr>
                </a:solidFill>
                <a:effectLst/>
                <a:latin typeface="-apple-system"/>
              </a:rPr>
              <a:t>-Launch Date</a:t>
            </a:r>
          </a:p>
          <a:p>
            <a:pPr marL="0" lvl="0" indent="0" algn="l" rtl="0">
              <a:spcBef>
                <a:spcPts val="0"/>
              </a:spcBef>
              <a:spcAft>
                <a:spcPts val="0"/>
              </a:spcAft>
              <a:buNone/>
            </a:pPr>
            <a:r>
              <a:rPr lang="en-US" sz="1200" dirty="0">
                <a:solidFill>
                  <a:schemeClr val="tx1">
                    <a:lumMod val="50000"/>
                    <a:lumOff val="50000"/>
                  </a:schemeClr>
                </a:solidFill>
                <a:latin typeface="-apple-system"/>
              </a:rPr>
              <a:t>-The implementation case must also be set to Live.</a:t>
            </a:r>
            <a:r>
              <a:rPr lang="en-US" sz="1200" dirty="0">
                <a:solidFill>
                  <a:schemeClr val="tx1">
                    <a:lumMod val="50000"/>
                    <a:lumOff val="50000"/>
                  </a:schemeClr>
                </a:solidFill>
              </a:rPr>
              <a:t/>
            </a:r>
            <a:br>
              <a:rPr lang="en-US" sz="1200" dirty="0">
                <a:solidFill>
                  <a:schemeClr val="tx1">
                    <a:lumMod val="50000"/>
                    <a:lumOff val="50000"/>
                  </a:schemeClr>
                </a:solidFill>
              </a:rPr>
            </a:br>
            <a:r>
              <a:rPr lang="en-US" sz="1200" dirty="0">
                <a:solidFill>
                  <a:schemeClr val="tx1">
                    <a:lumMod val="50000"/>
                    <a:lumOff val="50000"/>
                  </a:schemeClr>
                </a:solidFill>
              </a:rPr>
              <a:t>-</a:t>
            </a:r>
            <a:r>
              <a:rPr lang="en-US" sz="1200" b="0" i="0" dirty="0">
                <a:solidFill>
                  <a:schemeClr val="tx1">
                    <a:lumMod val="50000"/>
                    <a:lumOff val="50000"/>
                  </a:schemeClr>
                </a:solidFill>
                <a:effectLst/>
                <a:latin typeface="-apple-system"/>
              </a:rPr>
              <a:t>Final pricing document and Learn More Image must be uploaded</a:t>
            </a:r>
            <a:endParaRPr lang="en-US" sz="1200" b="1" dirty="0">
              <a:solidFill>
                <a:schemeClr val="tx1">
                  <a:lumMod val="50000"/>
                  <a:lumOff val="50000"/>
                </a:schemeClr>
              </a:solidFill>
              <a:latin typeface="-apple-system"/>
              <a:ea typeface="Roboto"/>
              <a:cs typeface="Roboto"/>
              <a:sym typeface="Roboto"/>
            </a:endParaRPr>
          </a:p>
        </p:txBody>
      </p:sp>
    </p:spTree>
    <p:extLst>
      <p:ext uri="{BB962C8B-B14F-4D97-AF65-F5344CB8AC3E}">
        <p14:creationId xmlns:p14="http://schemas.microsoft.com/office/powerpoint/2010/main" val="3841292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C16C7F-4A24-4780-A654-C2156CDD6C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Google Shape;195;p16">
            <a:extLst>
              <a:ext uri="{FF2B5EF4-FFF2-40B4-BE49-F238E27FC236}">
                <a16:creationId xmlns:a16="http://schemas.microsoft.com/office/drawing/2014/main" id="{2329FB4C-BB14-4E58-BB85-94D086B1D73D}"/>
              </a:ext>
            </a:extLst>
          </p:cNvPr>
          <p:cNvSpPr txBox="1"/>
          <p:nvPr/>
        </p:nvSpPr>
        <p:spPr>
          <a:xfrm>
            <a:off x="223447" y="27517"/>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10 Implementation QA</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6DD0EF1C-F315-4015-A15A-1E50240A47B7}"/>
              </a:ext>
            </a:extLst>
          </p:cNvPr>
          <p:cNvSpPr txBox="1"/>
          <p:nvPr/>
        </p:nvSpPr>
        <p:spPr>
          <a:xfrm>
            <a:off x="128328" y="623075"/>
            <a:ext cx="6735157" cy="38973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chemeClr val="bg1">
                    <a:lumMod val="65000"/>
                  </a:schemeClr>
                </a:solidFill>
                <a:effectLst/>
                <a:latin typeface="-apple-system"/>
              </a:rPr>
              <a:t> In order to ensure Quality Assurance every single property is QA’d by the support team.</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Given the complexity and the amount of information loaded in different systems mistakes may occur.</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The process is very structured and have very clear guidelines. There is a list of specific items that are checked.</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A Salesforce case is created, and the Implementation Manager is notified about the issues and items to be fixed, could be something as simple as a wrong room code, missing pictures, missing contacts or more complex stuff like no exposure.</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hlinkClick r:id="rId2"/>
              </a:rPr>
              <a:t>https://nor1.lightning.force.com/lightning/r/QA__c/a0J5A00000U5Qt9UAF/view</a:t>
            </a: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tx1">
                  <a:lumMod val="50000"/>
                  <a:lumOff val="50000"/>
                </a:schemeClr>
              </a:solidFill>
              <a:latin typeface="-apple-system"/>
              <a:ea typeface="Roboto"/>
              <a:cs typeface="Roboto"/>
              <a:sym typeface="Roboto"/>
            </a:endParaRPr>
          </a:p>
        </p:txBody>
      </p:sp>
      <p:pic>
        <p:nvPicPr>
          <p:cNvPr id="8" name="Picture 7" descr="Graphical user interface, text, application, email&#10;&#10;Description automatically generated">
            <a:extLst>
              <a:ext uri="{FF2B5EF4-FFF2-40B4-BE49-F238E27FC236}">
                <a16:creationId xmlns:a16="http://schemas.microsoft.com/office/drawing/2014/main" id="{67D93CC3-9A81-40A7-9913-6BB06FAA0B7C}"/>
              </a:ext>
            </a:extLst>
          </p:cNvPr>
          <p:cNvPicPr>
            <a:picLocks noChangeAspect="1"/>
          </p:cNvPicPr>
          <p:nvPr/>
        </p:nvPicPr>
        <p:blipFill>
          <a:blip r:embed="rId3"/>
          <a:stretch>
            <a:fillRect/>
          </a:stretch>
        </p:blipFill>
        <p:spPr>
          <a:xfrm>
            <a:off x="3796285" y="2404480"/>
            <a:ext cx="5135136" cy="2685017"/>
          </a:xfrm>
          <a:prstGeom prst="rect">
            <a:avLst/>
          </a:prstGeom>
        </p:spPr>
      </p:pic>
    </p:spTree>
    <p:extLst>
      <p:ext uri="{BB962C8B-B14F-4D97-AF65-F5344CB8AC3E}">
        <p14:creationId xmlns:p14="http://schemas.microsoft.com/office/powerpoint/2010/main" val="2728598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p:nvPr/>
        </p:nvSpPr>
        <p:spPr>
          <a:xfrm>
            <a:off x="2154832" y="5565137"/>
            <a:ext cx="16848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944A1"/>
                </a:solidFill>
                <a:latin typeface="Roboto Medium"/>
                <a:ea typeface="Roboto Medium"/>
                <a:cs typeface="Roboto Medium"/>
                <a:sym typeface="Roboto Medium"/>
              </a:rPr>
              <a:t>Connectivity</a:t>
            </a:r>
            <a:endParaRPr>
              <a:solidFill>
                <a:srgbClr val="0944A1"/>
              </a:solidFill>
              <a:latin typeface="Roboto Medium"/>
              <a:ea typeface="Roboto Medium"/>
              <a:cs typeface="Roboto Medium"/>
              <a:sym typeface="Roboto Medium"/>
            </a:endParaRPr>
          </a:p>
        </p:txBody>
      </p:sp>
      <p:sp>
        <p:nvSpPr>
          <p:cNvPr id="65" name="Google Shape;65;p13"/>
          <p:cNvSpPr/>
          <p:nvPr/>
        </p:nvSpPr>
        <p:spPr>
          <a:xfrm>
            <a:off x="3902551" y="5522950"/>
            <a:ext cx="3341100" cy="615000"/>
          </a:xfrm>
          <a:prstGeom prst="rect">
            <a:avLst/>
          </a:prstGeom>
          <a:solidFill>
            <a:srgbClr val="0944A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6" name="Google Shape;66;p13"/>
          <p:cNvSpPr txBox="1"/>
          <p:nvPr/>
        </p:nvSpPr>
        <p:spPr>
          <a:xfrm>
            <a:off x="4007297" y="5593793"/>
            <a:ext cx="4006200" cy="483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Connecting PMS to Nor1</a:t>
            </a:r>
            <a:endParaRPr>
              <a:solidFill>
                <a:srgbClr val="FFFFFF"/>
              </a:solidFill>
              <a:latin typeface="Roboto"/>
              <a:ea typeface="Roboto"/>
              <a:cs typeface="Roboto"/>
              <a:sym typeface="Roboto"/>
            </a:endParaRPr>
          </a:p>
        </p:txBody>
      </p:sp>
      <p:sp>
        <p:nvSpPr>
          <p:cNvPr id="67" name="Google Shape;67;p13"/>
          <p:cNvSpPr txBox="1"/>
          <p:nvPr/>
        </p:nvSpPr>
        <p:spPr>
          <a:xfrm>
            <a:off x="1557438" y="6308552"/>
            <a:ext cx="22827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C58D3"/>
                </a:solidFill>
                <a:latin typeface="Roboto Medium"/>
                <a:ea typeface="Roboto Medium"/>
                <a:cs typeface="Roboto Medium"/>
                <a:sym typeface="Roboto Medium"/>
              </a:rPr>
              <a:t>Pricing</a:t>
            </a:r>
            <a:endParaRPr>
              <a:solidFill>
                <a:srgbClr val="0C58D3"/>
              </a:solidFill>
              <a:latin typeface="Roboto Medium"/>
              <a:ea typeface="Roboto Medium"/>
              <a:cs typeface="Roboto Medium"/>
              <a:sym typeface="Roboto Medium"/>
            </a:endParaRPr>
          </a:p>
        </p:txBody>
      </p:sp>
      <p:sp>
        <p:nvSpPr>
          <p:cNvPr id="68" name="Google Shape;68;p13"/>
          <p:cNvSpPr/>
          <p:nvPr/>
        </p:nvSpPr>
        <p:spPr>
          <a:xfrm>
            <a:off x="3902551" y="6266350"/>
            <a:ext cx="3341100" cy="615000"/>
          </a:xfrm>
          <a:prstGeom prst="rect">
            <a:avLst/>
          </a:prstGeom>
          <a:solidFill>
            <a:srgbClr val="0C58D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9" name="Google Shape;69;p13"/>
          <p:cNvSpPr txBox="1"/>
          <p:nvPr/>
        </p:nvSpPr>
        <p:spPr>
          <a:xfrm>
            <a:off x="4007296" y="6439999"/>
            <a:ext cx="3676200" cy="2781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Pricing and Offer Configuration</a:t>
            </a:r>
            <a:endParaRPr>
              <a:solidFill>
                <a:srgbClr val="FFFFFF"/>
              </a:solidFill>
              <a:latin typeface="Roboto"/>
              <a:ea typeface="Roboto"/>
              <a:cs typeface="Roboto"/>
              <a:sym typeface="Roboto"/>
            </a:endParaRPr>
          </a:p>
        </p:txBody>
      </p:sp>
      <p:sp>
        <p:nvSpPr>
          <p:cNvPr id="70" name="Google Shape;70;p13"/>
          <p:cNvSpPr txBox="1"/>
          <p:nvPr/>
        </p:nvSpPr>
        <p:spPr>
          <a:xfrm>
            <a:off x="1887160" y="7049214"/>
            <a:ext cx="19524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E65F0"/>
                </a:solidFill>
                <a:latin typeface="Roboto Medium"/>
                <a:ea typeface="Roboto Medium"/>
                <a:cs typeface="Roboto Medium"/>
                <a:sym typeface="Roboto Medium"/>
              </a:rPr>
              <a:t>Onsite</a:t>
            </a:r>
            <a:endParaRPr>
              <a:solidFill>
                <a:srgbClr val="0E65F0"/>
              </a:solidFill>
              <a:latin typeface="Roboto Medium"/>
              <a:ea typeface="Roboto Medium"/>
              <a:cs typeface="Roboto Medium"/>
              <a:sym typeface="Roboto Medium"/>
            </a:endParaRPr>
          </a:p>
        </p:txBody>
      </p:sp>
      <p:sp>
        <p:nvSpPr>
          <p:cNvPr id="71" name="Google Shape;71;p13"/>
          <p:cNvSpPr/>
          <p:nvPr/>
        </p:nvSpPr>
        <p:spPr>
          <a:xfrm>
            <a:off x="3902551" y="7007025"/>
            <a:ext cx="3341100" cy="615000"/>
          </a:xfrm>
          <a:prstGeom prst="rect">
            <a:avLst/>
          </a:prstGeom>
          <a:solidFill>
            <a:srgbClr val="0D5DD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2" name="Google Shape;72;p13"/>
          <p:cNvSpPr txBox="1"/>
          <p:nvPr/>
        </p:nvSpPr>
        <p:spPr>
          <a:xfrm>
            <a:off x="4007296" y="7180648"/>
            <a:ext cx="3236400" cy="2781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Agent Commissions, Onsite Training, Launch Dates </a:t>
            </a:r>
            <a:endParaRPr>
              <a:solidFill>
                <a:srgbClr val="FFFFFF"/>
              </a:solidFill>
              <a:latin typeface="Roboto"/>
              <a:ea typeface="Roboto"/>
              <a:cs typeface="Roboto"/>
              <a:sym typeface="Roboto"/>
            </a:endParaRPr>
          </a:p>
        </p:txBody>
      </p:sp>
      <p:sp>
        <p:nvSpPr>
          <p:cNvPr id="73" name="Google Shape;73;p13"/>
          <p:cNvSpPr txBox="1"/>
          <p:nvPr/>
        </p:nvSpPr>
        <p:spPr>
          <a:xfrm>
            <a:off x="617746" y="187542"/>
            <a:ext cx="6779100" cy="80181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err="1">
                <a:solidFill>
                  <a:srgbClr val="990000"/>
                </a:solidFill>
                <a:latin typeface="Roboto"/>
                <a:ea typeface="Roboto"/>
                <a:cs typeface="Roboto"/>
                <a:sym typeface="Roboto"/>
              </a:rPr>
              <a:t>eStandby</a:t>
            </a:r>
            <a:endParaRPr sz="3600" b="1" dirty="0">
              <a:solidFill>
                <a:srgbClr val="990000"/>
              </a:solidFill>
              <a:latin typeface="Roboto"/>
              <a:ea typeface="Roboto"/>
              <a:cs typeface="Roboto"/>
              <a:sym typeface="Roboto"/>
            </a:endParaRPr>
          </a:p>
        </p:txBody>
      </p:sp>
      <p:grpSp>
        <p:nvGrpSpPr>
          <p:cNvPr id="75" name="Google Shape;75;p13"/>
          <p:cNvGrpSpPr/>
          <p:nvPr/>
        </p:nvGrpSpPr>
        <p:grpSpPr>
          <a:xfrm>
            <a:off x="5866899" y="3365867"/>
            <a:ext cx="3233576" cy="1384500"/>
            <a:chOff x="6038025" y="2801920"/>
            <a:chExt cx="2961655" cy="1384500"/>
          </a:xfrm>
        </p:grpSpPr>
        <p:cxnSp>
          <p:nvCxnSpPr>
            <p:cNvPr id="76" name="Google Shape;76;p13"/>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77" name="Google Shape;77;p13"/>
            <p:cNvSpPr txBox="1"/>
            <p:nvPr/>
          </p:nvSpPr>
          <p:spPr>
            <a:xfrm>
              <a:off x="6671527" y="2801920"/>
              <a:ext cx="2328153"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dirty="0">
                  <a:solidFill>
                    <a:schemeClr val="bg1"/>
                  </a:solidFill>
                  <a:latin typeface="Roboto"/>
                  <a:ea typeface="Roboto"/>
                  <a:cs typeface="Roboto"/>
                  <a:sym typeface="Roboto"/>
                </a:rPr>
                <a:t>Exposure</a:t>
              </a:r>
              <a:endParaRPr sz="1200" b="1" dirty="0">
                <a:solidFill>
                  <a:schemeClr val="bg1"/>
                </a:solidFill>
                <a:latin typeface="Roboto"/>
                <a:ea typeface="Roboto"/>
                <a:cs typeface="Roboto"/>
                <a:sym typeface="Roboto"/>
              </a:endParaRPr>
            </a:p>
            <a:p>
              <a:pPr marL="0" lvl="0" indent="0" algn="l" rtl="0">
                <a:spcBef>
                  <a:spcPts val="0"/>
                </a:spcBef>
                <a:spcAft>
                  <a:spcPts val="0"/>
                </a:spcAft>
                <a:buNone/>
              </a:pPr>
              <a:endParaRPr sz="1200" b="1" dirty="0">
                <a:solidFill>
                  <a:schemeClr val="bg1"/>
                </a:solidFill>
                <a:latin typeface="Roboto"/>
                <a:ea typeface="Roboto"/>
                <a:cs typeface="Roboto"/>
                <a:sym typeface="Roboto"/>
              </a:endParaRPr>
            </a:p>
            <a:p>
              <a:pPr marL="0" lvl="0" indent="0" algn="l" rtl="0">
                <a:spcBef>
                  <a:spcPts val="0"/>
                </a:spcBef>
                <a:spcAft>
                  <a:spcPts val="1600"/>
                </a:spcAft>
                <a:buNone/>
              </a:pPr>
              <a:r>
                <a:rPr lang="en-US" sz="1000" dirty="0">
                  <a:solidFill>
                    <a:schemeClr val="bg1"/>
                  </a:solidFill>
                  <a:latin typeface="Roboto"/>
                  <a:ea typeface="Roboto"/>
                  <a:cs typeface="Roboto"/>
                  <a:sym typeface="Roboto"/>
                </a:rPr>
                <a:t>- Booking engine</a:t>
              </a:r>
            </a:p>
            <a:p>
              <a:pPr marL="0" lvl="0" indent="0" algn="l" rtl="0">
                <a:spcBef>
                  <a:spcPts val="0"/>
                </a:spcBef>
                <a:spcAft>
                  <a:spcPts val="1600"/>
                </a:spcAft>
                <a:buNone/>
              </a:pPr>
              <a:r>
                <a:rPr lang="en-US" sz="1000" dirty="0">
                  <a:solidFill>
                    <a:schemeClr val="bg1"/>
                  </a:solidFill>
                  <a:latin typeface="Roboto"/>
                  <a:ea typeface="Roboto"/>
                  <a:cs typeface="Roboto"/>
                  <a:sym typeface="Roboto"/>
                </a:rPr>
                <a:t>- Nor1 Powered emails</a:t>
              </a:r>
            </a:p>
            <a:p>
              <a:pPr lvl="0" algn="l" rtl="0">
                <a:spcBef>
                  <a:spcPts val="0"/>
                </a:spcBef>
                <a:spcAft>
                  <a:spcPts val="1600"/>
                </a:spcAft>
              </a:pPr>
              <a:r>
                <a:rPr lang="en-US" sz="1000" dirty="0">
                  <a:solidFill>
                    <a:schemeClr val="bg1"/>
                  </a:solidFill>
                  <a:latin typeface="Roboto"/>
                  <a:ea typeface="Roboto"/>
                  <a:cs typeface="Roboto"/>
                  <a:sym typeface="Roboto"/>
                </a:rPr>
                <a:t>-3</a:t>
              </a:r>
              <a:r>
                <a:rPr lang="en-US" sz="1000" baseline="30000" dirty="0">
                  <a:solidFill>
                    <a:schemeClr val="bg1"/>
                  </a:solidFill>
                  <a:latin typeface="Roboto"/>
                  <a:ea typeface="Roboto"/>
                  <a:cs typeface="Roboto"/>
                  <a:sym typeface="Roboto"/>
                </a:rPr>
                <a:t>rd</a:t>
              </a:r>
              <a:r>
                <a:rPr lang="en-US" sz="1000" dirty="0">
                  <a:solidFill>
                    <a:schemeClr val="bg1"/>
                  </a:solidFill>
                  <a:latin typeface="Roboto"/>
                  <a:ea typeface="Roboto"/>
                  <a:cs typeface="Roboto"/>
                  <a:sym typeface="Roboto"/>
                </a:rPr>
                <a:t> Party emails</a:t>
              </a:r>
            </a:p>
            <a:p>
              <a:pPr lvl="0" algn="l" rtl="0">
                <a:spcBef>
                  <a:spcPts val="0"/>
                </a:spcBef>
                <a:spcAft>
                  <a:spcPts val="1600"/>
                </a:spcAft>
              </a:pPr>
              <a:r>
                <a:rPr lang="en-US" sz="800" b="1" dirty="0">
                  <a:solidFill>
                    <a:schemeClr val="bg1"/>
                  </a:solidFill>
                  <a:latin typeface="Roboto"/>
                  <a:ea typeface="Roboto"/>
                  <a:cs typeface="Roboto"/>
                  <a:sym typeface="Roboto"/>
                  <a:hlinkClick r:id="rId3">
                    <a:extLst>
                      <a:ext uri="{A12FA001-AC4F-418D-AE19-62706E023703}">
                        <ahyp:hlinkClr xmlns:ahyp="http://schemas.microsoft.com/office/drawing/2018/hyperlinkcolor" xmlns="" val="tx"/>
                      </a:ext>
                    </a:extLst>
                  </a:hlinkClick>
                </a:rPr>
                <a:t>https://docs.google.com/spreadsheets/d/1KBdb-Zd_7oeqlre0Fkvdd5EHg1QSOaVE5lqXg1UnoN8/edit?gid=818305365#gid=818305365</a:t>
              </a:r>
              <a:endParaRPr lang="en-US" sz="800" b="1" dirty="0">
                <a:solidFill>
                  <a:schemeClr val="bg1"/>
                </a:solidFill>
                <a:latin typeface="Roboto"/>
                <a:ea typeface="Roboto"/>
                <a:cs typeface="Roboto"/>
                <a:sym typeface="Roboto"/>
              </a:endParaRPr>
            </a:p>
            <a:p>
              <a:pPr lvl="0" algn="l" rtl="0">
                <a:spcBef>
                  <a:spcPts val="0"/>
                </a:spcBef>
                <a:spcAft>
                  <a:spcPts val="1600"/>
                </a:spcAft>
              </a:pPr>
              <a:endParaRPr lang="en-US" sz="800" b="1" dirty="0">
                <a:solidFill>
                  <a:schemeClr val="bg1"/>
                </a:solidFill>
                <a:latin typeface="Roboto"/>
                <a:ea typeface="Roboto"/>
                <a:cs typeface="Roboto"/>
                <a:sym typeface="Roboto"/>
              </a:endParaRPr>
            </a:p>
          </p:txBody>
        </p:sp>
        <p:sp>
          <p:nvSpPr>
            <p:cNvPr id="78" name="Google Shape;78;p13"/>
            <p:cNvSpPr/>
            <p:nvPr/>
          </p:nvSpPr>
          <p:spPr>
            <a:xfrm>
              <a:off x="6424027" y="3212150"/>
              <a:ext cx="198600" cy="1983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3</a:t>
              </a:r>
              <a:endParaRPr sz="800">
                <a:solidFill>
                  <a:srgbClr val="FFFFFF"/>
                </a:solidFill>
                <a:latin typeface="Roboto"/>
                <a:ea typeface="Roboto"/>
                <a:cs typeface="Roboto"/>
                <a:sym typeface="Roboto"/>
              </a:endParaRPr>
            </a:p>
          </p:txBody>
        </p:sp>
      </p:grpSp>
      <p:grpSp>
        <p:nvGrpSpPr>
          <p:cNvPr id="80" name="Google Shape;80;p13"/>
          <p:cNvGrpSpPr/>
          <p:nvPr/>
        </p:nvGrpSpPr>
        <p:grpSpPr>
          <a:xfrm>
            <a:off x="465196" y="2390391"/>
            <a:ext cx="2994729" cy="1384500"/>
            <a:chOff x="636321" y="1844098"/>
            <a:chExt cx="2994729" cy="1384500"/>
          </a:xfrm>
        </p:grpSpPr>
        <p:sp>
          <p:nvSpPr>
            <p:cNvPr id="81" name="Google Shape;81;p13"/>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dirty="0">
                  <a:latin typeface="Roboto"/>
                  <a:ea typeface="Roboto"/>
                  <a:cs typeface="Roboto"/>
                  <a:sym typeface="Roboto"/>
                </a:rPr>
                <a:t>Pricing and Offers</a:t>
              </a:r>
              <a:endParaRPr sz="1200" b="1" dirty="0">
                <a:latin typeface="Roboto"/>
                <a:ea typeface="Roboto"/>
                <a:cs typeface="Roboto"/>
                <a:sym typeface="Roboto"/>
              </a:endParaRPr>
            </a:p>
            <a:p>
              <a:pPr marL="0" lvl="0" indent="0" algn="r" rtl="0">
                <a:spcBef>
                  <a:spcPts val="0"/>
                </a:spcBef>
                <a:spcAft>
                  <a:spcPts val="0"/>
                </a:spcAft>
                <a:buNone/>
              </a:pPr>
              <a:endParaRPr sz="1200" b="1" dirty="0">
                <a:latin typeface="Roboto"/>
                <a:ea typeface="Roboto"/>
                <a:cs typeface="Roboto"/>
                <a:sym typeface="Roboto"/>
              </a:endParaRPr>
            </a:p>
            <a:p>
              <a:pPr marL="0" lvl="0" indent="0" algn="r" rtl="0">
                <a:spcBef>
                  <a:spcPts val="0"/>
                </a:spcBef>
                <a:spcAft>
                  <a:spcPts val="1600"/>
                </a:spcAft>
                <a:buNone/>
              </a:pPr>
              <a:r>
                <a:rPr lang="en" sz="800" dirty="0">
                  <a:latin typeface="Roboto"/>
                  <a:ea typeface="Roboto"/>
                  <a:cs typeface="Roboto"/>
                  <a:sym typeface="Roboto"/>
                </a:rPr>
                <a:t>What to sell? Maximize Revenue </a:t>
              </a:r>
              <a:endParaRPr sz="800" b="1" dirty="0">
                <a:latin typeface="Roboto"/>
                <a:ea typeface="Roboto"/>
                <a:cs typeface="Roboto"/>
                <a:sym typeface="Roboto"/>
              </a:endParaRPr>
            </a:p>
          </p:txBody>
        </p:sp>
        <p:cxnSp>
          <p:nvCxnSpPr>
            <p:cNvPr id="82" name="Google Shape;82;p13"/>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83" name="Google Shape;83;p13"/>
            <p:cNvSpPr/>
            <p:nvPr/>
          </p:nvSpPr>
          <p:spPr>
            <a:xfrm>
              <a:off x="2523501" y="2431050"/>
              <a:ext cx="198600" cy="1983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2</a:t>
              </a:r>
              <a:endParaRPr sz="800">
                <a:solidFill>
                  <a:srgbClr val="FFFFFF"/>
                </a:solidFill>
                <a:latin typeface="Roboto"/>
                <a:ea typeface="Roboto"/>
                <a:cs typeface="Roboto"/>
                <a:sym typeface="Roboto"/>
              </a:endParaRPr>
            </a:p>
          </p:txBody>
        </p:sp>
      </p:grpSp>
      <p:grpSp>
        <p:nvGrpSpPr>
          <p:cNvPr id="85" name="Google Shape;85;p13"/>
          <p:cNvGrpSpPr/>
          <p:nvPr/>
        </p:nvGrpSpPr>
        <p:grpSpPr>
          <a:xfrm>
            <a:off x="4736975" y="1499464"/>
            <a:ext cx="3688796" cy="1384500"/>
            <a:chOff x="4908100" y="900207"/>
            <a:chExt cx="3688796" cy="1384500"/>
          </a:xfrm>
        </p:grpSpPr>
        <p:cxnSp>
          <p:nvCxnSpPr>
            <p:cNvPr id="86" name="Google Shape;86;p13"/>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87" name="Google Shape;87;p13"/>
            <p:cNvSpPr txBox="1"/>
            <p:nvPr/>
          </p:nvSpPr>
          <p:spPr>
            <a:xfrm>
              <a:off x="6729696" y="900207"/>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latin typeface="Roboto"/>
                  <a:ea typeface="Roboto"/>
                  <a:cs typeface="Roboto"/>
                  <a:sym typeface="Roboto"/>
                </a:rPr>
                <a:t>Training</a:t>
              </a:r>
              <a:endParaRPr sz="1200" b="1" dirty="0">
                <a:latin typeface="Roboto"/>
                <a:ea typeface="Roboto"/>
                <a:cs typeface="Roboto"/>
                <a:sym typeface="Roboto"/>
              </a:endParaRPr>
            </a:p>
            <a:p>
              <a:pPr marL="0" lvl="0" indent="0" algn="l" rtl="0">
                <a:spcBef>
                  <a:spcPts val="0"/>
                </a:spcBef>
                <a:spcAft>
                  <a:spcPts val="0"/>
                </a:spcAft>
                <a:buNone/>
              </a:pPr>
              <a:endParaRPr sz="1200" b="1" dirty="0">
                <a:latin typeface="Roboto"/>
                <a:ea typeface="Roboto"/>
                <a:cs typeface="Roboto"/>
                <a:sym typeface="Roboto"/>
              </a:endParaRPr>
            </a:p>
          </p:txBody>
        </p:sp>
        <p:sp>
          <p:nvSpPr>
            <p:cNvPr id="88" name="Google Shape;88;p13"/>
            <p:cNvSpPr/>
            <p:nvPr/>
          </p:nvSpPr>
          <p:spPr>
            <a:xfrm>
              <a:off x="6427830" y="1493307"/>
              <a:ext cx="198600" cy="198300"/>
            </a:xfrm>
            <a:prstGeom prst="ellipse">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1</a:t>
              </a:r>
              <a:endParaRPr sz="800">
                <a:solidFill>
                  <a:srgbClr val="FFFFFF"/>
                </a:solidFill>
                <a:latin typeface="Roboto"/>
                <a:ea typeface="Roboto"/>
                <a:cs typeface="Roboto"/>
                <a:sym typeface="Roboto"/>
              </a:endParaRPr>
            </a:p>
          </p:txBody>
        </p:sp>
      </p:grpSp>
      <p:grpSp>
        <p:nvGrpSpPr>
          <p:cNvPr id="90" name="Google Shape;90;p13"/>
          <p:cNvGrpSpPr/>
          <p:nvPr/>
        </p:nvGrpSpPr>
        <p:grpSpPr>
          <a:xfrm>
            <a:off x="2643469" y="1697413"/>
            <a:ext cx="3514811" cy="3252003"/>
            <a:chOff x="2991269" y="1153325"/>
            <a:chExt cx="3514811" cy="3252003"/>
          </a:xfrm>
        </p:grpSpPr>
        <p:sp>
          <p:nvSpPr>
            <p:cNvPr id="91" name="Google Shape;91;p13"/>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92" name="Google Shape;92;p13"/>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802017"/>
            </a:solidFill>
            <a:ln>
              <a:noFill/>
            </a:ln>
          </p:spPr>
        </p:sp>
        <p:sp>
          <p:nvSpPr>
            <p:cNvPr id="93" name="Google Shape;93;p13"/>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D83829"/>
            </a:solidFill>
            <a:ln>
              <a:noFill/>
            </a:ln>
          </p:spPr>
        </p:sp>
        <p:sp>
          <p:nvSpPr>
            <p:cNvPr id="94" name="Google Shape;94;p13"/>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95" name="Google Shape;95;p13"/>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802017"/>
            </a:solidFill>
            <a:ln>
              <a:noFill/>
            </a:ln>
          </p:spPr>
        </p:sp>
        <p:sp>
          <p:nvSpPr>
            <p:cNvPr id="96" name="Google Shape;96;p13"/>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B02C20"/>
            </a:solidFill>
            <a:ln>
              <a:noFill/>
            </a:ln>
          </p:spPr>
        </p:sp>
        <p:sp>
          <p:nvSpPr>
            <p:cNvPr id="97" name="Google Shape;97;p13"/>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802017"/>
            </a:solidFill>
            <a:ln>
              <a:noFill/>
            </a:ln>
          </p:spPr>
        </p:sp>
        <p:sp>
          <p:nvSpPr>
            <p:cNvPr id="98" name="Google Shape;98;p13"/>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A72A1E"/>
            </a:solidFill>
            <a:ln>
              <a:noFill/>
            </a:ln>
          </p:spPr>
        </p:sp>
      </p:grpSp>
      <p:sp>
        <p:nvSpPr>
          <p:cNvPr id="39" name="Google Shape;73;p13">
            <a:extLst>
              <a:ext uri="{FF2B5EF4-FFF2-40B4-BE49-F238E27FC236}">
                <a16:creationId xmlns:a16="http://schemas.microsoft.com/office/drawing/2014/main" id="{EB6B00B7-D9D6-4ADF-A307-49827AD4A0D6}"/>
              </a:ext>
            </a:extLst>
          </p:cNvPr>
          <p:cNvSpPr txBox="1"/>
          <p:nvPr/>
        </p:nvSpPr>
        <p:spPr>
          <a:xfrm>
            <a:off x="904396" y="1266911"/>
            <a:ext cx="6779100" cy="6514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2"/>
                </a:solidFill>
                <a:latin typeface="Roboto"/>
                <a:ea typeface="Roboto"/>
                <a:cs typeface="Roboto"/>
                <a:sym typeface="Roboto"/>
              </a:rPr>
              <a:t>Fundamentals</a:t>
            </a:r>
            <a:endParaRPr sz="2400" dirty="0">
              <a:solidFill>
                <a:schemeClr val="tx2"/>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B15930-20F5-4906-8D3D-EDFC7310E0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5" name="Google Shape;195;p16">
            <a:extLst>
              <a:ext uri="{FF2B5EF4-FFF2-40B4-BE49-F238E27FC236}">
                <a16:creationId xmlns:a16="http://schemas.microsoft.com/office/drawing/2014/main" id="{EB2A836D-F215-4D04-9948-D0CA07813EDA}"/>
              </a:ext>
            </a:extLst>
          </p:cNvPr>
          <p:cNvSpPr txBox="1"/>
          <p:nvPr/>
        </p:nvSpPr>
        <p:spPr>
          <a:xfrm>
            <a:off x="145388" y="27517"/>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11 Property Transition to ARM/ART</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6AD66A83-AA96-4E5D-B26E-8E63C968CEBD}"/>
              </a:ext>
            </a:extLst>
          </p:cNvPr>
          <p:cNvSpPr txBox="1"/>
          <p:nvPr/>
        </p:nvSpPr>
        <p:spPr>
          <a:xfrm>
            <a:off x="552074" y="754925"/>
            <a:ext cx="6735157" cy="38973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Every Thursday the DOI will send the Transition Report.</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In order to be transitioned a property must have potential revenue in the Upsell Manager. Being live is not enough! </a:t>
            </a:r>
            <a:r>
              <a:rPr lang="en-US" sz="1200" b="1" dirty="0">
                <a:solidFill>
                  <a:schemeClr val="bg1">
                    <a:lumMod val="65000"/>
                  </a:schemeClr>
                </a:solidFill>
                <a:latin typeface="-apple-system"/>
                <a:ea typeface="Roboto"/>
                <a:cs typeface="Roboto"/>
                <a:sym typeface="Roboto"/>
                <a:hlinkClick r:id="rId2" action="ppaction://hlinkfile"/>
              </a:rPr>
              <a:t>Account Transition - Stage 427.xlsx</a:t>
            </a: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tx1">
                  <a:lumMod val="50000"/>
                  <a:lumOff val="50000"/>
                </a:schemeClr>
              </a:solidFill>
              <a:latin typeface="-apple-system"/>
              <a:ea typeface="Roboto"/>
              <a:cs typeface="Roboto"/>
              <a:sym typeface="Roboto"/>
            </a:endParaRPr>
          </a:p>
        </p:txBody>
      </p:sp>
      <p:pic>
        <p:nvPicPr>
          <p:cNvPr id="8" name="Picture 7">
            <a:extLst>
              <a:ext uri="{FF2B5EF4-FFF2-40B4-BE49-F238E27FC236}">
                <a16:creationId xmlns:a16="http://schemas.microsoft.com/office/drawing/2014/main" id="{72FAFF85-C3D0-4CA4-B79F-C74E655BCEE0}"/>
              </a:ext>
            </a:extLst>
          </p:cNvPr>
          <p:cNvPicPr>
            <a:picLocks noChangeAspect="1"/>
          </p:cNvPicPr>
          <p:nvPr/>
        </p:nvPicPr>
        <p:blipFill>
          <a:blip r:embed="rId3"/>
          <a:stretch>
            <a:fillRect/>
          </a:stretch>
        </p:blipFill>
        <p:spPr>
          <a:xfrm>
            <a:off x="206298" y="1816921"/>
            <a:ext cx="5452946" cy="3130183"/>
          </a:xfrm>
          <a:prstGeom prst="rect">
            <a:avLst/>
          </a:prstGeom>
        </p:spPr>
      </p:pic>
      <p:pic>
        <p:nvPicPr>
          <p:cNvPr id="3" name="Picture 2" descr="Graphical user interface, application, table&#10;&#10;Description automatically generated">
            <a:extLst>
              <a:ext uri="{FF2B5EF4-FFF2-40B4-BE49-F238E27FC236}">
                <a16:creationId xmlns:a16="http://schemas.microsoft.com/office/drawing/2014/main" id="{1F3796C3-484A-4F62-9A02-5D83121DE4CE}"/>
              </a:ext>
            </a:extLst>
          </p:cNvPr>
          <p:cNvPicPr>
            <a:picLocks noChangeAspect="1"/>
          </p:cNvPicPr>
          <p:nvPr/>
        </p:nvPicPr>
        <p:blipFill>
          <a:blip r:embed="rId4"/>
          <a:stretch>
            <a:fillRect/>
          </a:stretch>
        </p:blipFill>
        <p:spPr>
          <a:xfrm>
            <a:off x="3649342" y="2129439"/>
            <a:ext cx="5429200" cy="2533778"/>
          </a:xfrm>
          <a:prstGeom prst="rect">
            <a:avLst/>
          </a:prstGeom>
        </p:spPr>
      </p:pic>
      <p:pic>
        <p:nvPicPr>
          <p:cNvPr id="12" name="Picture 11" descr="Logo&#10;&#10;Description automatically generated">
            <a:extLst>
              <a:ext uri="{FF2B5EF4-FFF2-40B4-BE49-F238E27FC236}">
                <a16:creationId xmlns:a16="http://schemas.microsoft.com/office/drawing/2014/main" id="{3DB1722D-CC58-4DB3-BA12-5BC79881135C}"/>
              </a:ext>
            </a:extLst>
          </p:cNvPr>
          <p:cNvPicPr>
            <a:picLocks noChangeAspect="1"/>
          </p:cNvPicPr>
          <p:nvPr/>
        </p:nvPicPr>
        <p:blipFill>
          <a:blip r:embed="rId5"/>
          <a:stretch>
            <a:fillRect/>
          </a:stretch>
        </p:blipFill>
        <p:spPr>
          <a:xfrm>
            <a:off x="7816921" y="1707935"/>
            <a:ext cx="1261621" cy="1674077"/>
          </a:xfrm>
          <a:prstGeom prst="rect">
            <a:avLst/>
          </a:prstGeom>
        </p:spPr>
      </p:pic>
    </p:spTree>
    <p:extLst>
      <p:ext uri="{BB962C8B-B14F-4D97-AF65-F5344CB8AC3E}">
        <p14:creationId xmlns:p14="http://schemas.microsoft.com/office/powerpoint/2010/main" val="93336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8F1715-5A32-4EC4-B299-0E039521C4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6" name="Picture 5" descr="A picture containing text, screenshot, black, computer&#10;&#10;Description automatically generated">
            <a:extLst>
              <a:ext uri="{FF2B5EF4-FFF2-40B4-BE49-F238E27FC236}">
                <a16:creationId xmlns:a16="http://schemas.microsoft.com/office/drawing/2014/main" id="{61929524-4EB7-448A-9341-785687B3D0C1}"/>
              </a:ext>
            </a:extLst>
          </p:cNvPr>
          <p:cNvPicPr>
            <a:picLocks noChangeAspect="1"/>
          </p:cNvPicPr>
          <p:nvPr/>
        </p:nvPicPr>
        <p:blipFill>
          <a:blip r:embed="rId2"/>
          <a:stretch>
            <a:fillRect/>
          </a:stretch>
        </p:blipFill>
        <p:spPr>
          <a:xfrm>
            <a:off x="3955878" y="1182029"/>
            <a:ext cx="5002720" cy="3596270"/>
          </a:xfrm>
          <a:prstGeom prst="rect">
            <a:avLst/>
          </a:prstGeom>
        </p:spPr>
      </p:pic>
      <p:sp>
        <p:nvSpPr>
          <p:cNvPr id="8" name="TextBox 7">
            <a:extLst>
              <a:ext uri="{FF2B5EF4-FFF2-40B4-BE49-F238E27FC236}">
                <a16:creationId xmlns:a16="http://schemas.microsoft.com/office/drawing/2014/main" id="{3C772BE2-AF48-4115-B8C3-BF593EFB6BC9}"/>
              </a:ext>
            </a:extLst>
          </p:cNvPr>
          <p:cNvSpPr txBox="1"/>
          <p:nvPr/>
        </p:nvSpPr>
        <p:spPr>
          <a:xfrm>
            <a:off x="259649" y="194474"/>
            <a:ext cx="5349413" cy="646331"/>
          </a:xfrm>
          <a:prstGeom prst="rect">
            <a:avLst/>
          </a:prstGeom>
          <a:noFill/>
        </p:spPr>
        <p:txBody>
          <a:bodyPr wrap="square">
            <a:spAutoFit/>
          </a:bodyPr>
          <a:lstStyle/>
          <a:p>
            <a:r>
              <a:rPr lang="en-US" sz="1800" dirty="0">
                <a:solidFill>
                  <a:srgbClr val="0944A1"/>
                </a:solidFill>
                <a:latin typeface="Roboto"/>
                <a:ea typeface="Roboto"/>
                <a:cs typeface="Roboto"/>
                <a:sym typeface="Roboto"/>
              </a:rPr>
              <a:t>11 Property Transition to ARM/ART – Exposure Troubleshooting – Offer Set Review</a:t>
            </a:r>
            <a:endParaRPr lang="es-ES_tradnl" dirty="0"/>
          </a:p>
        </p:txBody>
      </p:sp>
      <p:sp>
        <p:nvSpPr>
          <p:cNvPr id="9" name="Google Shape;73;p13">
            <a:extLst>
              <a:ext uri="{FF2B5EF4-FFF2-40B4-BE49-F238E27FC236}">
                <a16:creationId xmlns:a16="http://schemas.microsoft.com/office/drawing/2014/main" id="{B1C27AA9-F57B-4FE4-9A75-E50810BD45B3}"/>
              </a:ext>
            </a:extLst>
          </p:cNvPr>
          <p:cNvSpPr txBox="1"/>
          <p:nvPr/>
        </p:nvSpPr>
        <p:spPr>
          <a:xfrm>
            <a:off x="122842" y="868166"/>
            <a:ext cx="3875049" cy="16411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hlinkClick r:id="rId3" action="ppaction://hlinkfile"/>
            </a:endParaRP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hlinkClick r:id="rId3" action="ppaction://hlinkfile"/>
              </a:rPr>
              <a:t>Not transitioned Properties SOP!!!</a:t>
            </a: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*No exposure (Errors in setup, tech issues, low traffic)</a:t>
            </a: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 </a:t>
            </a: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*Offer Set not Optimized (Poor set of offers, percentages)</a:t>
            </a:r>
          </a:p>
          <a:p>
            <a:pPr marL="0" lvl="0" indent="0" algn="l" rtl="0">
              <a:spcBef>
                <a:spcPts val="0"/>
              </a:spcBef>
              <a:spcAft>
                <a:spcPts val="0"/>
              </a:spcAft>
              <a:buNone/>
            </a:pPr>
            <a:r>
              <a:rPr lang="en-US" sz="1200" b="1" dirty="0">
                <a:solidFill>
                  <a:schemeClr val="bg1">
                    <a:lumMod val="65000"/>
                  </a:schemeClr>
                </a:solidFill>
                <a:latin typeface="-apple-system"/>
                <a:ea typeface="Roboto"/>
                <a:cs typeface="Roboto"/>
                <a:sym typeface="Roboto"/>
              </a:rPr>
              <a:t> </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tx1">
                  <a:lumMod val="50000"/>
                  <a:lumOff val="50000"/>
                </a:schemeClr>
              </a:solidFill>
              <a:latin typeface="-apple-system"/>
              <a:ea typeface="Roboto"/>
              <a:cs typeface="Roboto"/>
              <a:sym typeface="Roboto"/>
            </a:endParaRPr>
          </a:p>
        </p:txBody>
      </p:sp>
      <p:pic>
        <p:nvPicPr>
          <p:cNvPr id="11" name="Picture 10" descr="Table&#10;&#10;Description automatically generated">
            <a:extLst>
              <a:ext uri="{FF2B5EF4-FFF2-40B4-BE49-F238E27FC236}">
                <a16:creationId xmlns:a16="http://schemas.microsoft.com/office/drawing/2014/main" id="{19D7C5F1-0974-45AF-80AB-AF373521B929}"/>
              </a:ext>
            </a:extLst>
          </p:cNvPr>
          <p:cNvPicPr>
            <a:picLocks noChangeAspect="1"/>
          </p:cNvPicPr>
          <p:nvPr/>
        </p:nvPicPr>
        <p:blipFill>
          <a:blip r:embed="rId4"/>
          <a:stretch>
            <a:fillRect/>
          </a:stretch>
        </p:blipFill>
        <p:spPr>
          <a:xfrm>
            <a:off x="122842" y="2715322"/>
            <a:ext cx="3678048" cy="2062977"/>
          </a:xfrm>
          <a:prstGeom prst="rect">
            <a:avLst/>
          </a:prstGeom>
        </p:spPr>
      </p:pic>
    </p:spTree>
    <p:extLst>
      <p:ext uri="{BB962C8B-B14F-4D97-AF65-F5344CB8AC3E}">
        <p14:creationId xmlns:p14="http://schemas.microsoft.com/office/powerpoint/2010/main" val="277240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E85F1D-2B70-4CBE-83C0-807C176091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5" name="Google Shape;195;p16">
            <a:extLst>
              <a:ext uri="{FF2B5EF4-FFF2-40B4-BE49-F238E27FC236}">
                <a16:creationId xmlns:a16="http://schemas.microsoft.com/office/drawing/2014/main" id="{C6EFEEF5-EBC8-4F5F-880D-C7BFA47B0C71}"/>
              </a:ext>
            </a:extLst>
          </p:cNvPr>
          <p:cNvSpPr txBox="1"/>
          <p:nvPr/>
        </p:nvSpPr>
        <p:spPr>
          <a:xfrm>
            <a:off x="178842" y="318738"/>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*All stages are tracked in SF with checkboxes for key fields</a:t>
            </a:r>
            <a:endParaRPr lang="es-ES_tradnl" sz="3000" dirty="0">
              <a:solidFill>
                <a:srgbClr val="0944A1"/>
              </a:solidFill>
              <a:latin typeface="Roboto"/>
              <a:ea typeface="Roboto"/>
              <a:cs typeface="Roboto"/>
              <a:sym typeface="Roboto"/>
            </a:endParaRPr>
          </a:p>
        </p:txBody>
      </p:sp>
      <p:pic>
        <p:nvPicPr>
          <p:cNvPr id="7" name="Picture 6" descr="Graphical user interface, application&#10;&#10;Description automatically generated">
            <a:extLst>
              <a:ext uri="{FF2B5EF4-FFF2-40B4-BE49-F238E27FC236}">
                <a16:creationId xmlns:a16="http://schemas.microsoft.com/office/drawing/2014/main" id="{37C1C1F6-8E37-45F6-A9AA-387FF8F08A1C}"/>
              </a:ext>
            </a:extLst>
          </p:cNvPr>
          <p:cNvPicPr>
            <a:picLocks noChangeAspect="1"/>
          </p:cNvPicPr>
          <p:nvPr/>
        </p:nvPicPr>
        <p:blipFill>
          <a:blip r:embed="rId3"/>
          <a:stretch>
            <a:fillRect/>
          </a:stretch>
        </p:blipFill>
        <p:spPr>
          <a:xfrm>
            <a:off x="849384" y="1407449"/>
            <a:ext cx="6950893" cy="2227850"/>
          </a:xfrm>
          <a:prstGeom prst="rect">
            <a:avLst/>
          </a:prstGeom>
        </p:spPr>
      </p:pic>
      <p:sp>
        <p:nvSpPr>
          <p:cNvPr id="8" name="Google Shape;195;p16">
            <a:extLst>
              <a:ext uri="{FF2B5EF4-FFF2-40B4-BE49-F238E27FC236}">
                <a16:creationId xmlns:a16="http://schemas.microsoft.com/office/drawing/2014/main" id="{10564B95-F6C4-4207-9BCA-754F196BD10C}"/>
              </a:ext>
            </a:extLst>
          </p:cNvPr>
          <p:cNvSpPr txBox="1"/>
          <p:nvPr/>
        </p:nvSpPr>
        <p:spPr>
          <a:xfrm>
            <a:off x="497797" y="3935809"/>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dirty="0">
                <a:solidFill>
                  <a:schemeClr val="bg1"/>
                </a:solidFill>
                <a:latin typeface="Roboto"/>
                <a:ea typeface="Roboto"/>
                <a:cs typeface="Roboto"/>
                <a:sym typeface="Roboto"/>
              </a:rPr>
              <a:t>https://nor1.lightning.force.com/lightning/r/Case/5005A00001Mbe3kQAB/view</a:t>
            </a:r>
          </a:p>
          <a:p>
            <a:pPr marL="0" lvl="0" indent="0" algn="l" rtl="0">
              <a:spcBef>
                <a:spcPts val="0"/>
              </a:spcBef>
              <a:spcAft>
                <a:spcPts val="0"/>
              </a:spcAft>
              <a:buNone/>
            </a:pPr>
            <a:endParaRPr lang="es-ES_tradnl" sz="1600" dirty="0">
              <a:solidFill>
                <a:schemeClr val="bg1"/>
              </a:solidFill>
              <a:latin typeface="Roboto"/>
              <a:ea typeface="Roboto"/>
              <a:cs typeface="Roboto"/>
              <a:sym typeface="Roboto"/>
            </a:endParaRPr>
          </a:p>
        </p:txBody>
      </p:sp>
    </p:spTree>
    <p:extLst>
      <p:ext uri="{BB962C8B-B14F-4D97-AF65-F5344CB8AC3E}">
        <p14:creationId xmlns:p14="http://schemas.microsoft.com/office/powerpoint/2010/main" val="3866126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p:nvPr/>
        </p:nvSpPr>
        <p:spPr>
          <a:xfrm>
            <a:off x="2154832" y="5565137"/>
            <a:ext cx="16848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944A1"/>
                </a:solidFill>
                <a:latin typeface="Roboto Medium"/>
                <a:ea typeface="Roboto Medium"/>
                <a:cs typeface="Roboto Medium"/>
                <a:sym typeface="Roboto Medium"/>
              </a:rPr>
              <a:t>Connectivity</a:t>
            </a:r>
            <a:endParaRPr>
              <a:solidFill>
                <a:srgbClr val="0944A1"/>
              </a:solidFill>
              <a:latin typeface="Roboto Medium"/>
              <a:ea typeface="Roboto Medium"/>
              <a:cs typeface="Roboto Medium"/>
              <a:sym typeface="Roboto Medium"/>
            </a:endParaRPr>
          </a:p>
        </p:txBody>
      </p:sp>
      <p:sp>
        <p:nvSpPr>
          <p:cNvPr id="65" name="Google Shape;65;p13"/>
          <p:cNvSpPr/>
          <p:nvPr/>
        </p:nvSpPr>
        <p:spPr>
          <a:xfrm>
            <a:off x="3902551" y="5522950"/>
            <a:ext cx="3341100" cy="615000"/>
          </a:xfrm>
          <a:prstGeom prst="rect">
            <a:avLst/>
          </a:prstGeom>
          <a:solidFill>
            <a:srgbClr val="0944A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6" name="Google Shape;66;p13"/>
          <p:cNvSpPr txBox="1"/>
          <p:nvPr/>
        </p:nvSpPr>
        <p:spPr>
          <a:xfrm>
            <a:off x="4007297" y="5593793"/>
            <a:ext cx="4006200" cy="483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Connecting PMS to Nor1</a:t>
            </a:r>
            <a:endParaRPr>
              <a:solidFill>
                <a:srgbClr val="FFFFFF"/>
              </a:solidFill>
              <a:latin typeface="Roboto"/>
              <a:ea typeface="Roboto"/>
              <a:cs typeface="Roboto"/>
              <a:sym typeface="Roboto"/>
            </a:endParaRPr>
          </a:p>
        </p:txBody>
      </p:sp>
      <p:sp>
        <p:nvSpPr>
          <p:cNvPr id="67" name="Google Shape;67;p13"/>
          <p:cNvSpPr txBox="1"/>
          <p:nvPr/>
        </p:nvSpPr>
        <p:spPr>
          <a:xfrm>
            <a:off x="1557438" y="6308552"/>
            <a:ext cx="22827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C58D3"/>
                </a:solidFill>
                <a:latin typeface="Roboto Medium"/>
                <a:ea typeface="Roboto Medium"/>
                <a:cs typeface="Roboto Medium"/>
                <a:sym typeface="Roboto Medium"/>
              </a:rPr>
              <a:t>Pricing</a:t>
            </a:r>
            <a:endParaRPr>
              <a:solidFill>
                <a:srgbClr val="0C58D3"/>
              </a:solidFill>
              <a:latin typeface="Roboto Medium"/>
              <a:ea typeface="Roboto Medium"/>
              <a:cs typeface="Roboto Medium"/>
              <a:sym typeface="Roboto Medium"/>
            </a:endParaRPr>
          </a:p>
        </p:txBody>
      </p:sp>
      <p:sp>
        <p:nvSpPr>
          <p:cNvPr id="68" name="Google Shape;68;p13"/>
          <p:cNvSpPr/>
          <p:nvPr/>
        </p:nvSpPr>
        <p:spPr>
          <a:xfrm>
            <a:off x="3902551" y="6266350"/>
            <a:ext cx="3341100" cy="615000"/>
          </a:xfrm>
          <a:prstGeom prst="rect">
            <a:avLst/>
          </a:prstGeom>
          <a:solidFill>
            <a:srgbClr val="0C58D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9" name="Google Shape;69;p13"/>
          <p:cNvSpPr txBox="1"/>
          <p:nvPr/>
        </p:nvSpPr>
        <p:spPr>
          <a:xfrm>
            <a:off x="4007296" y="6439999"/>
            <a:ext cx="3676200" cy="2781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Pricing and Offer Configuration</a:t>
            </a:r>
            <a:endParaRPr>
              <a:solidFill>
                <a:srgbClr val="FFFFFF"/>
              </a:solidFill>
              <a:latin typeface="Roboto"/>
              <a:ea typeface="Roboto"/>
              <a:cs typeface="Roboto"/>
              <a:sym typeface="Roboto"/>
            </a:endParaRPr>
          </a:p>
        </p:txBody>
      </p:sp>
      <p:sp>
        <p:nvSpPr>
          <p:cNvPr id="70" name="Google Shape;70;p13"/>
          <p:cNvSpPr txBox="1"/>
          <p:nvPr/>
        </p:nvSpPr>
        <p:spPr>
          <a:xfrm>
            <a:off x="1887160" y="7049214"/>
            <a:ext cx="19524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E65F0"/>
                </a:solidFill>
                <a:latin typeface="Roboto Medium"/>
                <a:ea typeface="Roboto Medium"/>
                <a:cs typeface="Roboto Medium"/>
                <a:sym typeface="Roboto Medium"/>
              </a:rPr>
              <a:t>Onsite</a:t>
            </a:r>
            <a:endParaRPr>
              <a:solidFill>
                <a:srgbClr val="0E65F0"/>
              </a:solidFill>
              <a:latin typeface="Roboto Medium"/>
              <a:ea typeface="Roboto Medium"/>
              <a:cs typeface="Roboto Medium"/>
              <a:sym typeface="Roboto Medium"/>
            </a:endParaRPr>
          </a:p>
        </p:txBody>
      </p:sp>
      <p:sp>
        <p:nvSpPr>
          <p:cNvPr id="71" name="Google Shape;71;p13"/>
          <p:cNvSpPr/>
          <p:nvPr/>
        </p:nvSpPr>
        <p:spPr>
          <a:xfrm>
            <a:off x="3902551" y="7007025"/>
            <a:ext cx="3341100" cy="615000"/>
          </a:xfrm>
          <a:prstGeom prst="rect">
            <a:avLst/>
          </a:prstGeom>
          <a:solidFill>
            <a:srgbClr val="0D5DD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2" name="Google Shape;72;p13"/>
          <p:cNvSpPr txBox="1"/>
          <p:nvPr/>
        </p:nvSpPr>
        <p:spPr>
          <a:xfrm>
            <a:off x="4007296" y="7180648"/>
            <a:ext cx="3236400" cy="2781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Agent Commissions, Onsite Training, Launch Dates </a:t>
            </a:r>
            <a:endParaRPr>
              <a:solidFill>
                <a:srgbClr val="FFFFFF"/>
              </a:solidFill>
              <a:latin typeface="Roboto"/>
              <a:ea typeface="Roboto"/>
              <a:cs typeface="Roboto"/>
              <a:sym typeface="Roboto"/>
            </a:endParaRPr>
          </a:p>
        </p:txBody>
      </p:sp>
      <p:sp>
        <p:nvSpPr>
          <p:cNvPr id="73" name="Google Shape;73;p13"/>
          <p:cNvSpPr txBox="1"/>
          <p:nvPr/>
        </p:nvSpPr>
        <p:spPr>
          <a:xfrm>
            <a:off x="420555" y="188999"/>
            <a:ext cx="6779100" cy="80181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err="1">
                <a:solidFill>
                  <a:srgbClr val="990000"/>
                </a:solidFill>
                <a:latin typeface="Roboto"/>
                <a:ea typeface="Roboto"/>
                <a:cs typeface="Roboto"/>
                <a:sym typeface="Roboto"/>
              </a:rPr>
              <a:t>eXpress</a:t>
            </a:r>
            <a:endParaRPr sz="3600" b="1" dirty="0">
              <a:solidFill>
                <a:srgbClr val="990000"/>
              </a:solidFill>
              <a:latin typeface="Roboto"/>
              <a:ea typeface="Roboto"/>
              <a:cs typeface="Roboto"/>
              <a:sym typeface="Roboto"/>
            </a:endParaRPr>
          </a:p>
        </p:txBody>
      </p:sp>
      <p:grpSp>
        <p:nvGrpSpPr>
          <p:cNvPr id="75" name="Google Shape;75;p13"/>
          <p:cNvGrpSpPr/>
          <p:nvPr/>
        </p:nvGrpSpPr>
        <p:grpSpPr>
          <a:xfrm>
            <a:off x="5866899" y="3365867"/>
            <a:ext cx="3233576" cy="1384500"/>
            <a:chOff x="6038025" y="2801920"/>
            <a:chExt cx="2961655" cy="1384500"/>
          </a:xfrm>
        </p:grpSpPr>
        <p:cxnSp>
          <p:nvCxnSpPr>
            <p:cNvPr id="76" name="Google Shape;76;p13"/>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77" name="Google Shape;77;p13"/>
            <p:cNvSpPr txBox="1"/>
            <p:nvPr/>
          </p:nvSpPr>
          <p:spPr>
            <a:xfrm>
              <a:off x="6671527" y="2801920"/>
              <a:ext cx="2328153"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400" b="1" dirty="0">
                  <a:solidFill>
                    <a:schemeClr val="bg1"/>
                  </a:solidFill>
                  <a:latin typeface="Roboto"/>
                  <a:ea typeface="Roboto"/>
                  <a:cs typeface="Roboto"/>
                  <a:sym typeface="Roboto"/>
                </a:rPr>
                <a:t>Exposure</a:t>
              </a:r>
              <a:endParaRPr sz="1400" b="1" dirty="0">
                <a:solidFill>
                  <a:schemeClr val="bg1"/>
                </a:solidFill>
                <a:latin typeface="Roboto"/>
                <a:ea typeface="Roboto"/>
                <a:cs typeface="Roboto"/>
                <a:sym typeface="Roboto"/>
              </a:endParaRPr>
            </a:p>
            <a:p>
              <a:pPr marL="0" lvl="0" indent="0" algn="l" rtl="0">
                <a:spcBef>
                  <a:spcPts val="0"/>
                </a:spcBef>
                <a:spcAft>
                  <a:spcPts val="0"/>
                </a:spcAft>
                <a:buNone/>
              </a:pPr>
              <a:endParaRPr sz="1200" b="1" dirty="0">
                <a:solidFill>
                  <a:schemeClr val="bg1"/>
                </a:solidFill>
                <a:latin typeface="Roboto"/>
                <a:ea typeface="Roboto"/>
                <a:cs typeface="Roboto"/>
                <a:sym typeface="Roboto"/>
              </a:endParaRPr>
            </a:p>
            <a:p>
              <a:pPr lvl="0" algn="l" rtl="0">
                <a:spcBef>
                  <a:spcPts val="0"/>
                </a:spcBef>
                <a:spcAft>
                  <a:spcPts val="1600"/>
                </a:spcAft>
              </a:pPr>
              <a:r>
                <a:rPr lang="en-US" sz="1200" b="1" dirty="0">
                  <a:solidFill>
                    <a:schemeClr val="bg1"/>
                  </a:solidFill>
                  <a:latin typeface="Roboto"/>
                  <a:ea typeface="Roboto"/>
                  <a:cs typeface="Roboto"/>
                  <a:sym typeface="Roboto"/>
                </a:rPr>
                <a:t>Only for OXI properties</a:t>
              </a:r>
            </a:p>
          </p:txBody>
        </p:sp>
        <p:sp>
          <p:nvSpPr>
            <p:cNvPr id="78" name="Google Shape;78;p13"/>
            <p:cNvSpPr/>
            <p:nvPr/>
          </p:nvSpPr>
          <p:spPr>
            <a:xfrm>
              <a:off x="6424027" y="3212150"/>
              <a:ext cx="198600" cy="1983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3</a:t>
              </a:r>
              <a:endParaRPr sz="800">
                <a:solidFill>
                  <a:srgbClr val="FFFFFF"/>
                </a:solidFill>
                <a:latin typeface="Roboto"/>
                <a:ea typeface="Roboto"/>
                <a:cs typeface="Roboto"/>
                <a:sym typeface="Roboto"/>
              </a:endParaRPr>
            </a:p>
          </p:txBody>
        </p:sp>
      </p:grpSp>
      <p:grpSp>
        <p:nvGrpSpPr>
          <p:cNvPr id="80" name="Google Shape;80;p13"/>
          <p:cNvGrpSpPr/>
          <p:nvPr/>
        </p:nvGrpSpPr>
        <p:grpSpPr>
          <a:xfrm>
            <a:off x="465196" y="2390391"/>
            <a:ext cx="2994729" cy="1384500"/>
            <a:chOff x="636321" y="1844098"/>
            <a:chExt cx="2994729" cy="1384500"/>
          </a:xfrm>
        </p:grpSpPr>
        <p:sp>
          <p:nvSpPr>
            <p:cNvPr id="81" name="Google Shape;81;p13"/>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dirty="0">
                  <a:latin typeface="Roboto"/>
                  <a:ea typeface="Roboto"/>
                  <a:cs typeface="Roboto"/>
                  <a:sym typeface="Roboto"/>
                </a:rPr>
                <a:t>Pricing and Offers</a:t>
              </a:r>
              <a:endParaRPr sz="1200" b="1" dirty="0">
                <a:latin typeface="Roboto"/>
                <a:ea typeface="Roboto"/>
                <a:cs typeface="Roboto"/>
                <a:sym typeface="Roboto"/>
              </a:endParaRPr>
            </a:p>
            <a:p>
              <a:pPr marL="0" lvl="0" indent="0" algn="r" rtl="0">
                <a:spcBef>
                  <a:spcPts val="0"/>
                </a:spcBef>
                <a:spcAft>
                  <a:spcPts val="0"/>
                </a:spcAft>
                <a:buNone/>
              </a:pPr>
              <a:endParaRPr sz="1200" b="1" dirty="0">
                <a:latin typeface="Roboto"/>
                <a:ea typeface="Roboto"/>
                <a:cs typeface="Roboto"/>
                <a:sym typeface="Roboto"/>
              </a:endParaRPr>
            </a:p>
            <a:p>
              <a:pPr marL="0" lvl="0" indent="0" algn="r" rtl="0">
                <a:spcBef>
                  <a:spcPts val="0"/>
                </a:spcBef>
                <a:spcAft>
                  <a:spcPts val="1600"/>
                </a:spcAft>
                <a:buNone/>
              </a:pPr>
              <a:r>
                <a:rPr lang="en" sz="800" dirty="0">
                  <a:latin typeface="Roboto"/>
                  <a:ea typeface="Roboto"/>
                  <a:cs typeface="Roboto"/>
                  <a:sym typeface="Roboto"/>
                </a:rPr>
                <a:t>What to sell? Maximize Revenue! </a:t>
              </a:r>
              <a:endParaRPr sz="800" b="1" dirty="0">
                <a:latin typeface="Roboto"/>
                <a:ea typeface="Roboto"/>
                <a:cs typeface="Roboto"/>
                <a:sym typeface="Roboto"/>
              </a:endParaRPr>
            </a:p>
          </p:txBody>
        </p:sp>
        <p:cxnSp>
          <p:nvCxnSpPr>
            <p:cNvPr id="82" name="Google Shape;82;p13"/>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83" name="Google Shape;83;p13"/>
            <p:cNvSpPr/>
            <p:nvPr/>
          </p:nvSpPr>
          <p:spPr>
            <a:xfrm>
              <a:off x="2523501" y="2431050"/>
              <a:ext cx="198600" cy="1983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2</a:t>
              </a:r>
              <a:endParaRPr sz="800">
                <a:solidFill>
                  <a:srgbClr val="FFFFFF"/>
                </a:solidFill>
                <a:latin typeface="Roboto"/>
                <a:ea typeface="Roboto"/>
                <a:cs typeface="Roboto"/>
                <a:sym typeface="Roboto"/>
              </a:endParaRPr>
            </a:p>
          </p:txBody>
        </p:sp>
      </p:grpSp>
      <p:grpSp>
        <p:nvGrpSpPr>
          <p:cNvPr id="85" name="Google Shape;85;p13"/>
          <p:cNvGrpSpPr/>
          <p:nvPr/>
        </p:nvGrpSpPr>
        <p:grpSpPr>
          <a:xfrm>
            <a:off x="4736975" y="1499464"/>
            <a:ext cx="3688796" cy="1384500"/>
            <a:chOff x="4908100" y="900207"/>
            <a:chExt cx="3688796" cy="1384500"/>
          </a:xfrm>
        </p:grpSpPr>
        <p:cxnSp>
          <p:nvCxnSpPr>
            <p:cNvPr id="86" name="Google Shape;86;p13"/>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87" name="Google Shape;87;p13"/>
            <p:cNvSpPr txBox="1"/>
            <p:nvPr/>
          </p:nvSpPr>
          <p:spPr>
            <a:xfrm>
              <a:off x="6729696" y="900207"/>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latin typeface="Roboto"/>
                  <a:ea typeface="Roboto"/>
                  <a:cs typeface="Roboto"/>
                  <a:sym typeface="Roboto"/>
                </a:rPr>
                <a:t>Training</a:t>
              </a:r>
              <a:endParaRPr sz="1200" b="1" dirty="0">
                <a:latin typeface="Roboto"/>
                <a:ea typeface="Roboto"/>
                <a:cs typeface="Roboto"/>
                <a:sym typeface="Roboto"/>
              </a:endParaRPr>
            </a:p>
            <a:p>
              <a:pPr marL="0" lvl="0" indent="0" algn="l" rtl="0">
                <a:spcBef>
                  <a:spcPts val="0"/>
                </a:spcBef>
                <a:spcAft>
                  <a:spcPts val="0"/>
                </a:spcAft>
                <a:buNone/>
              </a:pPr>
              <a:endParaRPr sz="1200" b="1" dirty="0">
                <a:latin typeface="Roboto"/>
                <a:ea typeface="Roboto"/>
                <a:cs typeface="Roboto"/>
                <a:sym typeface="Roboto"/>
              </a:endParaRPr>
            </a:p>
          </p:txBody>
        </p:sp>
        <p:sp>
          <p:nvSpPr>
            <p:cNvPr id="88" name="Google Shape;88;p13"/>
            <p:cNvSpPr/>
            <p:nvPr/>
          </p:nvSpPr>
          <p:spPr>
            <a:xfrm>
              <a:off x="6427830" y="1493307"/>
              <a:ext cx="198600" cy="198300"/>
            </a:xfrm>
            <a:prstGeom prst="ellipse">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1</a:t>
              </a:r>
              <a:endParaRPr sz="800">
                <a:solidFill>
                  <a:srgbClr val="FFFFFF"/>
                </a:solidFill>
                <a:latin typeface="Roboto"/>
                <a:ea typeface="Roboto"/>
                <a:cs typeface="Roboto"/>
                <a:sym typeface="Roboto"/>
              </a:endParaRPr>
            </a:p>
          </p:txBody>
        </p:sp>
      </p:grpSp>
      <p:grpSp>
        <p:nvGrpSpPr>
          <p:cNvPr id="90" name="Google Shape;90;p13"/>
          <p:cNvGrpSpPr/>
          <p:nvPr/>
        </p:nvGrpSpPr>
        <p:grpSpPr>
          <a:xfrm>
            <a:off x="2643469" y="1697413"/>
            <a:ext cx="3514811" cy="3252003"/>
            <a:chOff x="2991269" y="1153325"/>
            <a:chExt cx="3514811" cy="3252003"/>
          </a:xfrm>
        </p:grpSpPr>
        <p:sp>
          <p:nvSpPr>
            <p:cNvPr id="91" name="Google Shape;91;p13"/>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92" name="Google Shape;92;p13"/>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802017"/>
            </a:solidFill>
            <a:ln>
              <a:noFill/>
            </a:ln>
          </p:spPr>
        </p:sp>
        <p:sp>
          <p:nvSpPr>
            <p:cNvPr id="93" name="Google Shape;93;p13"/>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D83829"/>
            </a:solidFill>
            <a:ln>
              <a:noFill/>
            </a:ln>
          </p:spPr>
        </p:sp>
        <p:sp>
          <p:nvSpPr>
            <p:cNvPr id="94" name="Google Shape;94;p13"/>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95" name="Google Shape;95;p13"/>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802017"/>
            </a:solidFill>
            <a:ln>
              <a:noFill/>
            </a:ln>
          </p:spPr>
        </p:sp>
        <p:sp>
          <p:nvSpPr>
            <p:cNvPr id="96" name="Google Shape;96;p13"/>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B02C20"/>
            </a:solidFill>
            <a:ln>
              <a:noFill/>
            </a:ln>
          </p:spPr>
        </p:sp>
        <p:sp>
          <p:nvSpPr>
            <p:cNvPr id="97" name="Google Shape;97;p13"/>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802017"/>
            </a:solidFill>
            <a:ln>
              <a:noFill/>
            </a:ln>
          </p:spPr>
        </p:sp>
        <p:sp>
          <p:nvSpPr>
            <p:cNvPr id="98" name="Google Shape;98;p13"/>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A72A1E"/>
            </a:solidFill>
            <a:ln>
              <a:noFill/>
            </a:ln>
          </p:spPr>
        </p:sp>
      </p:grpSp>
      <p:sp>
        <p:nvSpPr>
          <p:cNvPr id="39" name="Google Shape;73;p13">
            <a:extLst>
              <a:ext uri="{FF2B5EF4-FFF2-40B4-BE49-F238E27FC236}">
                <a16:creationId xmlns:a16="http://schemas.microsoft.com/office/drawing/2014/main" id="{EB6B00B7-D9D6-4ADF-A307-49827AD4A0D6}"/>
              </a:ext>
            </a:extLst>
          </p:cNvPr>
          <p:cNvSpPr txBox="1"/>
          <p:nvPr/>
        </p:nvSpPr>
        <p:spPr>
          <a:xfrm>
            <a:off x="904396" y="1266911"/>
            <a:ext cx="6779100" cy="6514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2"/>
                </a:solidFill>
                <a:latin typeface="Roboto"/>
                <a:ea typeface="Roboto"/>
                <a:cs typeface="Roboto"/>
                <a:sym typeface="Roboto"/>
              </a:rPr>
              <a:t>Fundamentals</a:t>
            </a:r>
            <a:endParaRPr sz="2400" dirty="0">
              <a:solidFill>
                <a:schemeClr val="tx2"/>
              </a:solidFill>
              <a:latin typeface="Roboto"/>
              <a:ea typeface="Roboto"/>
              <a:cs typeface="Roboto"/>
              <a:sym typeface="Roboto"/>
            </a:endParaRPr>
          </a:p>
        </p:txBody>
      </p:sp>
    </p:spTree>
    <p:extLst>
      <p:ext uri="{BB962C8B-B14F-4D97-AF65-F5344CB8AC3E}">
        <p14:creationId xmlns:p14="http://schemas.microsoft.com/office/powerpoint/2010/main" val="265357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7E4011-642E-4926-8FAE-F3D62AB01F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5" name="Google Shape;195;p16">
            <a:extLst>
              <a:ext uri="{FF2B5EF4-FFF2-40B4-BE49-F238E27FC236}">
                <a16:creationId xmlns:a16="http://schemas.microsoft.com/office/drawing/2014/main" id="{4F7A96ED-908D-410E-B4E2-F8767C1E4F91}"/>
              </a:ext>
            </a:extLst>
          </p:cNvPr>
          <p:cNvSpPr txBox="1"/>
          <p:nvPr/>
        </p:nvSpPr>
        <p:spPr>
          <a:xfrm>
            <a:off x="145388" y="27517"/>
            <a:ext cx="8523361" cy="6805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What do we need from the hotel?</a:t>
            </a:r>
            <a:endParaRPr lang="es-ES_tradnl" sz="3000" dirty="0">
              <a:solidFill>
                <a:srgbClr val="0944A1"/>
              </a:solidFill>
              <a:latin typeface="Roboto"/>
              <a:ea typeface="Roboto"/>
              <a:cs typeface="Roboto"/>
              <a:sym typeface="Roboto"/>
            </a:endParaRPr>
          </a:p>
        </p:txBody>
      </p:sp>
      <p:sp>
        <p:nvSpPr>
          <p:cNvPr id="10" name="Google Shape;73;p13">
            <a:extLst>
              <a:ext uri="{FF2B5EF4-FFF2-40B4-BE49-F238E27FC236}">
                <a16:creationId xmlns:a16="http://schemas.microsoft.com/office/drawing/2014/main" id="{E84944B3-9162-426D-AC39-932FE5B20A85}"/>
              </a:ext>
            </a:extLst>
          </p:cNvPr>
          <p:cNvSpPr txBox="1"/>
          <p:nvPr/>
        </p:nvSpPr>
        <p:spPr>
          <a:xfrm>
            <a:off x="407109" y="771443"/>
            <a:ext cx="6735157" cy="3120332"/>
          </a:xfrm>
          <a:prstGeom prst="rect">
            <a:avLst/>
          </a:prstGeom>
          <a:noFill/>
          <a:ln>
            <a:noFill/>
          </a:ln>
        </p:spPr>
        <p:txBody>
          <a:bodyPr spcFirstLastPara="1" wrap="square" lIns="91425" tIns="91425" rIns="91425" bIns="91425" anchor="t" anchorCtr="0">
            <a:noAutofit/>
          </a:bodyPr>
          <a:lstStyle/>
          <a:p>
            <a:pPr algn="l">
              <a:buFont typeface="Arial" panose="020B0604020202020204" pitchFamily="34" charset="0"/>
              <a:buChar char="•"/>
            </a:pPr>
            <a:r>
              <a:rPr lang="en-US" sz="1200" b="1" i="0" dirty="0">
                <a:effectLst/>
                <a:latin typeface="-apple-system"/>
              </a:rPr>
              <a:t>Pricing Structure: </a:t>
            </a:r>
            <a:r>
              <a:rPr lang="en-US" sz="1200" b="0" i="0" dirty="0">
                <a:solidFill>
                  <a:schemeClr val="bg1">
                    <a:lumMod val="65000"/>
                  </a:schemeClr>
                </a:solidFill>
                <a:effectLst/>
                <a:latin typeface="-apple-system"/>
              </a:rPr>
              <a:t>A different version of PRIME is used. Need to discuss the percentages to be used with the hotel as we do for </a:t>
            </a:r>
            <a:r>
              <a:rPr lang="en-US" sz="1200" b="0" i="0" dirty="0" err="1">
                <a:solidFill>
                  <a:schemeClr val="bg1">
                    <a:lumMod val="65000"/>
                  </a:schemeClr>
                </a:solidFill>
                <a:effectLst/>
                <a:latin typeface="-apple-system"/>
              </a:rPr>
              <a:t>eStandby</a:t>
            </a:r>
            <a:r>
              <a:rPr lang="en-US" sz="1200" b="0" i="0" dirty="0">
                <a:solidFill>
                  <a:schemeClr val="bg1">
                    <a:lumMod val="65000"/>
                  </a:schemeClr>
                </a:solidFill>
                <a:effectLst/>
                <a:latin typeface="-apple-system"/>
              </a:rPr>
              <a:t>. </a:t>
            </a:r>
          </a:p>
          <a:p>
            <a:pPr algn="l">
              <a:buFont typeface="Arial" panose="020B0604020202020204" pitchFamily="34" charset="0"/>
              <a:buChar char="•"/>
            </a:pPr>
            <a:endParaRPr lang="en-US" sz="1200" dirty="0">
              <a:solidFill>
                <a:srgbClr val="495057"/>
              </a:solidFill>
              <a:latin typeface="-apple-system"/>
            </a:endParaRPr>
          </a:p>
          <a:p>
            <a:r>
              <a:rPr lang="en-US" sz="1200" b="0" i="0" u="sng" dirty="0">
                <a:solidFill>
                  <a:srgbClr val="007180"/>
                </a:solidFill>
                <a:effectLst/>
                <a:latin typeface="-apple-system"/>
                <a:hlinkClick r:id="rId2" action="ppaction://hlinkfile"/>
              </a:rPr>
              <a:t>The Knickerbocker - </a:t>
            </a:r>
            <a:r>
              <a:rPr lang="en-US" sz="1200" b="0" i="0" u="sng" dirty="0" err="1">
                <a:solidFill>
                  <a:srgbClr val="007180"/>
                </a:solidFill>
                <a:effectLst/>
                <a:latin typeface="-apple-system"/>
                <a:hlinkClick r:id="rId2" action="ppaction://hlinkfile"/>
              </a:rPr>
              <a:t>eXpress</a:t>
            </a:r>
            <a:r>
              <a:rPr lang="en-US" sz="1200" b="0" i="0" u="sng" dirty="0">
                <a:solidFill>
                  <a:srgbClr val="007180"/>
                </a:solidFill>
                <a:effectLst/>
                <a:latin typeface="-apple-system"/>
                <a:hlinkClick r:id="rId2" action="ppaction://hlinkfile"/>
              </a:rPr>
              <a:t> Pricing Structure.xlsx</a:t>
            </a:r>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r>
              <a:rPr lang="en-US" sz="1200" b="1" i="1" dirty="0">
                <a:solidFill>
                  <a:schemeClr val="bg1">
                    <a:lumMod val="50000"/>
                  </a:schemeClr>
                </a:solidFill>
                <a:effectLst/>
                <a:latin typeface="-apple-system"/>
              </a:rPr>
              <a:t>* The default price range is 50% – 100%, if different price points ar</a:t>
            </a:r>
            <a:r>
              <a:rPr lang="en-US" sz="1200" b="1" i="1" dirty="0">
                <a:solidFill>
                  <a:schemeClr val="bg1">
                    <a:lumMod val="50000"/>
                  </a:schemeClr>
                </a:solidFill>
                <a:latin typeface="-apple-system"/>
              </a:rPr>
              <a:t>e needed then a ticket must be open for IT.</a:t>
            </a:r>
            <a:endParaRPr lang="en-US" sz="1200" b="1" i="1" dirty="0">
              <a:solidFill>
                <a:schemeClr val="bg1">
                  <a:lumMod val="50000"/>
                </a:schemeClr>
              </a:solidFill>
              <a:effectLst/>
              <a:latin typeface="-apple-system"/>
            </a:endParaRPr>
          </a:p>
          <a:p>
            <a:pPr algn="l"/>
            <a:endParaRPr lang="en-US" sz="1200" b="0" i="0" dirty="0">
              <a:solidFill>
                <a:schemeClr val="bg1">
                  <a:lumMod val="50000"/>
                </a:schemeClr>
              </a:solidFill>
              <a:effectLst/>
              <a:latin typeface="-apple-system"/>
            </a:endParaRPr>
          </a:p>
          <a:p>
            <a:pPr algn="l">
              <a:buFont typeface="Arial" panose="020B0604020202020204" pitchFamily="34" charset="0"/>
              <a:buChar char="•"/>
            </a:pPr>
            <a:r>
              <a:rPr lang="en-US" sz="1200" b="1" i="0" dirty="0">
                <a:effectLst/>
                <a:latin typeface="-apple-system"/>
              </a:rPr>
              <a:t>Email offers: </a:t>
            </a:r>
            <a:r>
              <a:rPr lang="en-US" sz="1200" b="0" i="0" dirty="0">
                <a:solidFill>
                  <a:schemeClr val="bg1">
                    <a:lumMod val="50000"/>
                  </a:schemeClr>
                </a:solidFill>
                <a:effectLst/>
                <a:latin typeface="-apple-system"/>
              </a:rPr>
              <a:t>Will be sent 24, 48 or 72 hours prior the day of arrival. Subject to each property and chain, needs to be discussed with the hotel. Best conversion proven is 48 hours!!</a:t>
            </a:r>
          </a:p>
          <a:p>
            <a:pPr algn="l"/>
            <a:endParaRPr lang="en-US" sz="1200" b="0" i="0" dirty="0">
              <a:solidFill>
                <a:schemeClr val="bg1">
                  <a:lumMod val="50000"/>
                </a:schemeClr>
              </a:solidFill>
              <a:effectLst/>
              <a:latin typeface="-apple-system"/>
            </a:endParaRPr>
          </a:p>
          <a:p>
            <a:pPr algn="l">
              <a:buFont typeface="Arial" panose="020B0604020202020204" pitchFamily="34" charset="0"/>
              <a:buChar char="•"/>
            </a:pPr>
            <a:r>
              <a:rPr lang="en-US" sz="1200" b="0" i="0" dirty="0">
                <a:solidFill>
                  <a:schemeClr val="bg1">
                    <a:lumMod val="50000"/>
                  </a:schemeClr>
                </a:solidFill>
                <a:effectLst/>
                <a:latin typeface="-apple-system"/>
              </a:rPr>
              <a:t> </a:t>
            </a:r>
            <a:r>
              <a:rPr lang="en-US" sz="1200" b="1" i="0" dirty="0">
                <a:effectLst/>
                <a:latin typeface="-apple-system"/>
              </a:rPr>
              <a:t>Transaction Code:</a:t>
            </a:r>
            <a:r>
              <a:rPr lang="en-US" sz="1200" b="0" i="0" dirty="0">
                <a:effectLst/>
                <a:latin typeface="-apple-system"/>
              </a:rPr>
              <a:t>  </a:t>
            </a:r>
            <a:r>
              <a:rPr lang="en-US" sz="1200" b="0" i="0" dirty="0">
                <a:solidFill>
                  <a:schemeClr val="bg1">
                    <a:lumMod val="50000"/>
                  </a:schemeClr>
                </a:solidFill>
                <a:effectLst/>
                <a:latin typeface="-apple-system"/>
              </a:rPr>
              <a:t>A opera transaction code needs to be secured from the hotel. It can only be shared with </a:t>
            </a:r>
            <a:r>
              <a:rPr lang="en-US" sz="1200" b="0" i="0" dirty="0" err="1">
                <a:solidFill>
                  <a:schemeClr val="bg1">
                    <a:lumMod val="50000"/>
                  </a:schemeClr>
                </a:solidFill>
                <a:effectLst/>
                <a:latin typeface="-apple-system"/>
              </a:rPr>
              <a:t>eStandby</a:t>
            </a:r>
            <a:r>
              <a:rPr lang="en-US" sz="1200" b="0" i="0" dirty="0">
                <a:solidFill>
                  <a:schemeClr val="bg1">
                    <a:lumMod val="50000"/>
                  </a:schemeClr>
                </a:solidFill>
                <a:effectLst/>
                <a:latin typeface="-apple-system"/>
              </a:rPr>
              <a:t>.</a:t>
            </a:r>
          </a:p>
          <a:p>
            <a:pPr algn="l"/>
            <a:endParaRPr lang="en-US" sz="1200" b="0" i="0" dirty="0">
              <a:solidFill>
                <a:schemeClr val="bg1">
                  <a:lumMod val="50000"/>
                </a:schemeClr>
              </a:solidFill>
              <a:effectLst/>
              <a:latin typeface="-apple-system"/>
            </a:endParaRPr>
          </a:p>
          <a:p>
            <a:pPr algn="l">
              <a:buFont typeface="Arial" panose="020B0604020202020204" pitchFamily="34" charset="0"/>
              <a:buChar char="•"/>
            </a:pPr>
            <a:r>
              <a:rPr lang="en-US" sz="1200" b="1" i="0" dirty="0">
                <a:effectLst/>
                <a:latin typeface="-apple-system"/>
              </a:rPr>
              <a:t>Billing: </a:t>
            </a:r>
            <a:r>
              <a:rPr lang="en-US" sz="1200" b="0" i="0" dirty="0">
                <a:solidFill>
                  <a:schemeClr val="bg1">
                    <a:lumMod val="50000"/>
                  </a:schemeClr>
                </a:solidFill>
                <a:effectLst/>
                <a:latin typeface="-apple-system"/>
              </a:rPr>
              <a:t>Clarify that we are using the same invoice with differentiated information by program (applies for </a:t>
            </a:r>
            <a:r>
              <a:rPr lang="en-US" sz="1200" b="0" i="0" dirty="0" err="1">
                <a:solidFill>
                  <a:schemeClr val="bg1">
                    <a:lumMod val="50000"/>
                  </a:schemeClr>
                </a:solidFill>
                <a:effectLst/>
                <a:latin typeface="-apple-system"/>
              </a:rPr>
              <a:t>eStandby</a:t>
            </a:r>
            <a:r>
              <a:rPr lang="en-US" sz="1200" b="0" i="0" dirty="0">
                <a:solidFill>
                  <a:schemeClr val="bg1">
                    <a:lumMod val="50000"/>
                  </a:schemeClr>
                </a:solidFill>
                <a:effectLst/>
                <a:latin typeface="-apple-system"/>
              </a:rPr>
              <a:t> and </a:t>
            </a:r>
            <a:r>
              <a:rPr lang="en-US" sz="1200" b="0" i="0" dirty="0" err="1">
                <a:solidFill>
                  <a:schemeClr val="bg1">
                    <a:lumMod val="50000"/>
                  </a:schemeClr>
                </a:solidFill>
                <a:effectLst/>
                <a:latin typeface="-apple-system"/>
              </a:rPr>
              <a:t>eXpress</a:t>
            </a:r>
            <a:r>
              <a:rPr lang="en-US" sz="1200" b="0" i="0" dirty="0">
                <a:solidFill>
                  <a:schemeClr val="bg1">
                    <a:lumMod val="50000"/>
                  </a:schemeClr>
                </a:solidFill>
                <a:effectLst/>
                <a:latin typeface="-apple-system"/>
              </a:rPr>
              <a:t>)</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tx1">
                  <a:lumMod val="50000"/>
                  <a:lumOff val="50000"/>
                </a:schemeClr>
              </a:solidFill>
              <a:latin typeface="-apple-system"/>
              <a:ea typeface="Roboto"/>
              <a:cs typeface="Roboto"/>
              <a:sym typeface="Roboto"/>
            </a:endParaRPr>
          </a:p>
        </p:txBody>
      </p:sp>
    </p:spTree>
    <p:extLst>
      <p:ext uri="{BB962C8B-B14F-4D97-AF65-F5344CB8AC3E}">
        <p14:creationId xmlns:p14="http://schemas.microsoft.com/office/powerpoint/2010/main" val="293492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522111-9D60-404B-A463-C6817E98FA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6" name="Picture 5" descr="Graphical user interface, text, application, email&#10;&#10;Description automatically generated">
            <a:extLst>
              <a:ext uri="{FF2B5EF4-FFF2-40B4-BE49-F238E27FC236}">
                <a16:creationId xmlns:a16="http://schemas.microsoft.com/office/drawing/2014/main" id="{7DC36824-88EC-4845-8BC8-B03995A059FD}"/>
              </a:ext>
            </a:extLst>
          </p:cNvPr>
          <p:cNvPicPr>
            <a:picLocks noChangeAspect="1"/>
          </p:cNvPicPr>
          <p:nvPr/>
        </p:nvPicPr>
        <p:blipFill>
          <a:blip r:embed="rId2"/>
          <a:stretch>
            <a:fillRect/>
          </a:stretch>
        </p:blipFill>
        <p:spPr>
          <a:xfrm>
            <a:off x="456748" y="633061"/>
            <a:ext cx="7900639" cy="4423756"/>
          </a:xfrm>
          <a:prstGeom prst="rect">
            <a:avLst/>
          </a:prstGeom>
        </p:spPr>
      </p:pic>
      <p:sp>
        <p:nvSpPr>
          <p:cNvPr id="7" name="Google Shape;195;p16">
            <a:extLst>
              <a:ext uri="{FF2B5EF4-FFF2-40B4-BE49-F238E27FC236}">
                <a16:creationId xmlns:a16="http://schemas.microsoft.com/office/drawing/2014/main" id="{1C377A0B-2F50-4389-8E45-D9A65EF04F86}"/>
              </a:ext>
            </a:extLst>
          </p:cNvPr>
          <p:cNvSpPr txBox="1"/>
          <p:nvPr/>
        </p:nvSpPr>
        <p:spPr>
          <a:xfrm>
            <a:off x="145388" y="27517"/>
            <a:ext cx="8523361" cy="6805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What do we need from the hotel?</a:t>
            </a:r>
            <a:endParaRPr lang="es-ES_tradnl" sz="3000" dirty="0">
              <a:solidFill>
                <a:srgbClr val="0944A1"/>
              </a:solidFill>
              <a:latin typeface="Roboto"/>
              <a:ea typeface="Roboto"/>
              <a:cs typeface="Roboto"/>
              <a:sym typeface="Roboto"/>
            </a:endParaRPr>
          </a:p>
        </p:txBody>
      </p:sp>
    </p:spTree>
    <p:extLst>
      <p:ext uri="{BB962C8B-B14F-4D97-AF65-F5344CB8AC3E}">
        <p14:creationId xmlns:p14="http://schemas.microsoft.com/office/powerpoint/2010/main" val="1398193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AF1D6-1461-45F7-B108-B4AF42CB94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Google Shape;195;p16">
            <a:extLst>
              <a:ext uri="{FF2B5EF4-FFF2-40B4-BE49-F238E27FC236}">
                <a16:creationId xmlns:a16="http://schemas.microsoft.com/office/drawing/2014/main" id="{E9996FBA-316E-4495-B619-617E3C4CFAB8}"/>
              </a:ext>
            </a:extLst>
          </p:cNvPr>
          <p:cNvSpPr txBox="1"/>
          <p:nvPr/>
        </p:nvSpPr>
        <p:spPr>
          <a:xfrm>
            <a:off x="145388" y="-28239"/>
            <a:ext cx="8523361" cy="6805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 Configuration – Control Panel</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021869D3-B23B-47C2-933A-067817C3F3D1}"/>
              </a:ext>
            </a:extLst>
          </p:cNvPr>
          <p:cNvSpPr txBox="1"/>
          <p:nvPr/>
        </p:nvSpPr>
        <p:spPr>
          <a:xfrm>
            <a:off x="145388" y="473928"/>
            <a:ext cx="3311491" cy="3785838"/>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endParaRPr lang="en-US" sz="1200" b="1" dirty="0">
              <a:solidFill>
                <a:schemeClr val="bg1">
                  <a:lumMod val="65000"/>
                </a:schemeClr>
              </a:solidFill>
              <a:latin typeface="-apple-system"/>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en-US" sz="1200" b="1" dirty="0">
                <a:latin typeface="-apple-system"/>
                <a:ea typeface="Roboto"/>
                <a:cs typeface="Roboto"/>
                <a:sym typeface="Roboto"/>
              </a:rPr>
              <a:t>Go to the Integrations Tab in Control Panel</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228600" lvl="0" indent="-228600" algn="l" rtl="0">
              <a:spcBef>
                <a:spcPts val="0"/>
              </a:spcBef>
              <a:spcAft>
                <a:spcPts val="0"/>
              </a:spcAft>
              <a:buFont typeface="+mj-lt"/>
              <a:buAutoNum type="arabicPeriod"/>
            </a:pPr>
            <a:r>
              <a:rPr lang="en-US" sz="1200" dirty="0">
                <a:latin typeface="-apple-system"/>
                <a:ea typeface="Roboto"/>
                <a:cs typeface="Roboto"/>
                <a:sym typeface="Roboto"/>
              </a:rPr>
              <a:t>Set the </a:t>
            </a:r>
            <a:r>
              <a:rPr lang="en-US" sz="1200" dirty="0" err="1">
                <a:latin typeface="-apple-system"/>
                <a:ea typeface="Roboto"/>
                <a:cs typeface="Roboto"/>
                <a:sym typeface="Roboto"/>
              </a:rPr>
              <a:t>eXpress</a:t>
            </a:r>
            <a:r>
              <a:rPr lang="en-US" sz="1200" dirty="0">
                <a:latin typeface="-apple-system"/>
                <a:ea typeface="Roboto"/>
                <a:cs typeface="Roboto"/>
                <a:sym typeface="Roboto"/>
              </a:rPr>
              <a:t> Offer Email Status to Live</a:t>
            </a:r>
          </a:p>
          <a:p>
            <a:pPr marL="228600" lvl="0" indent="-228600" algn="l" rtl="0">
              <a:spcBef>
                <a:spcPts val="0"/>
              </a:spcBef>
              <a:spcAft>
                <a:spcPts val="0"/>
              </a:spcAft>
              <a:buFont typeface="+mj-lt"/>
              <a:buAutoNum type="arabicPeriod"/>
            </a:pPr>
            <a:r>
              <a:rPr lang="en-US" sz="1200" dirty="0">
                <a:latin typeface="-apple-system"/>
                <a:ea typeface="Roboto"/>
                <a:cs typeface="Roboto"/>
                <a:sym typeface="Roboto"/>
              </a:rPr>
              <a:t>Add the Launch Date</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r>
              <a:rPr lang="en-US" sz="1200" b="1" i="1" dirty="0">
                <a:solidFill>
                  <a:schemeClr val="bg1">
                    <a:lumMod val="65000"/>
                  </a:schemeClr>
                </a:solidFill>
                <a:latin typeface="-apple-system"/>
                <a:ea typeface="Roboto"/>
                <a:cs typeface="Roboto"/>
                <a:sym typeface="Roboto"/>
              </a:rPr>
              <a:t>*Emails will be sent only after the cut off time for new booking has passed, make sure you check that on the “Preferences” tab</a:t>
            </a: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171450" indent="-171450" algn="l">
              <a:buFont typeface="Arial" panose="020B0604020202020204" pitchFamily="34" charset="0"/>
              <a:buChar char="•"/>
            </a:pPr>
            <a:r>
              <a:rPr lang="en-US" sz="1200" b="1" i="0" dirty="0">
                <a:solidFill>
                  <a:srgbClr val="495057"/>
                </a:solidFill>
                <a:effectLst/>
                <a:latin typeface="-apple-system"/>
              </a:rPr>
              <a:t>Go to the </a:t>
            </a:r>
            <a:r>
              <a:rPr lang="en-US" sz="1200" b="1" i="0" dirty="0" err="1">
                <a:solidFill>
                  <a:srgbClr val="495057"/>
                </a:solidFill>
                <a:effectLst/>
                <a:latin typeface="-apple-system"/>
              </a:rPr>
              <a:t>eXpress</a:t>
            </a:r>
            <a:r>
              <a:rPr lang="en-US" sz="1200" b="1" i="0" dirty="0">
                <a:solidFill>
                  <a:srgbClr val="495057"/>
                </a:solidFill>
                <a:effectLst/>
                <a:latin typeface="-apple-system"/>
              </a:rPr>
              <a:t> Auto-Awarding Posting Method and do the following:</a:t>
            </a:r>
          </a:p>
          <a:p>
            <a:pPr marL="171450" indent="-171450" algn="l">
              <a:buFont typeface="Arial" panose="020B0604020202020204" pitchFamily="34" charset="0"/>
              <a:buChar char="•"/>
            </a:pPr>
            <a:endParaRPr lang="en-US" sz="1200" b="0" i="0" dirty="0">
              <a:solidFill>
                <a:srgbClr val="495057"/>
              </a:solidFill>
              <a:effectLst/>
              <a:latin typeface="-apple-system"/>
            </a:endParaRPr>
          </a:p>
          <a:p>
            <a:pPr marL="228600" indent="-228600">
              <a:buFont typeface="+mj-lt"/>
              <a:buAutoNum type="arabicPeriod"/>
            </a:pPr>
            <a:r>
              <a:rPr lang="en-US" sz="1200" b="0" dirty="0">
                <a:solidFill>
                  <a:srgbClr val="495057"/>
                </a:solidFill>
                <a:effectLst/>
                <a:latin typeface="-apple-system"/>
              </a:rPr>
              <a:t>Status check box: checked</a:t>
            </a:r>
          </a:p>
          <a:p>
            <a:pPr marL="228600" indent="-228600">
              <a:buFont typeface="+mj-lt"/>
              <a:buAutoNum type="arabicPeriod"/>
            </a:pPr>
            <a:r>
              <a:rPr lang="en-US" sz="1200" b="0" dirty="0">
                <a:solidFill>
                  <a:srgbClr val="495057"/>
                </a:solidFill>
                <a:effectLst/>
                <a:latin typeface="-apple-system"/>
              </a:rPr>
              <a:t>Posting method: fixed charge</a:t>
            </a:r>
          </a:p>
          <a:p>
            <a:pPr marL="228600" indent="-228600">
              <a:buFont typeface="+mj-lt"/>
              <a:buAutoNum type="arabicPeriod"/>
            </a:pPr>
            <a:r>
              <a:rPr lang="en-US" sz="1200" b="0" dirty="0" err="1">
                <a:solidFill>
                  <a:srgbClr val="495057"/>
                </a:solidFill>
                <a:effectLst/>
                <a:latin typeface="-apple-system"/>
              </a:rPr>
              <a:t>Trx</a:t>
            </a:r>
            <a:r>
              <a:rPr lang="en-US" sz="1200" b="0" dirty="0">
                <a:solidFill>
                  <a:srgbClr val="495057"/>
                </a:solidFill>
                <a:effectLst/>
                <a:latin typeface="-apple-system"/>
              </a:rPr>
              <a:t>. Code: unique transaction code provided by the property</a:t>
            </a:r>
          </a:p>
          <a:p>
            <a:pPr marL="228600" indent="-228600">
              <a:buFont typeface="+mj-lt"/>
              <a:buAutoNum type="arabicPeriod"/>
            </a:pPr>
            <a:r>
              <a:rPr lang="en-US" sz="1200" b="0" dirty="0">
                <a:solidFill>
                  <a:srgbClr val="495057"/>
                </a:solidFill>
                <a:effectLst/>
                <a:latin typeface="-apple-system"/>
              </a:rPr>
              <a:t>Type: Room Upgrade</a:t>
            </a:r>
            <a:endParaRPr lang="en-US" sz="1200" b="1" dirty="0">
              <a:latin typeface="-apple-system"/>
              <a:ea typeface="Roboto"/>
              <a:cs typeface="Roboto"/>
              <a:sym typeface="Roboto"/>
            </a:endParaRPr>
          </a:p>
          <a:p>
            <a:pPr marL="0" lvl="0" indent="0" algn="l" rtl="0">
              <a:spcBef>
                <a:spcPts val="0"/>
              </a:spcBef>
              <a:spcAft>
                <a:spcPts val="0"/>
              </a:spcAft>
              <a:buNone/>
            </a:pPr>
            <a:endParaRPr lang="en-US" sz="1200" b="1" dirty="0">
              <a:solidFill>
                <a:schemeClr val="bg1">
                  <a:lumMod val="65000"/>
                </a:schemeClr>
              </a:solidFill>
              <a:latin typeface="-apple-system"/>
              <a:ea typeface="Roboto"/>
              <a:cs typeface="Roboto"/>
              <a:sym typeface="Roboto"/>
            </a:endParaRPr>
          </a:p>
          <a:p>
            <a:pPr marL="0" lvl="0" indent="0" algn="l" rtl="0">
              <a:spcBef>
                <a:spcPts val="0"/>
              </a:spcBef>
              <a:spcAft>
                <a:spcPts val="0"/>
              </a:spcAft>
              <a:buNone/>
            </a:pPr>
            <a:endParaRPr lang="en-US" sz="1200" b="1" dirty="0">
              <a:solidFill>
                <a:schemeClr val="tx1">
                  <a:lumMod val="50000"/>
                  <a:lumOff val="50000"/>
                </a:schemeClr>
              </a:solidFill>
              <a:latin typeface="-apple-system"/>
              <a:ea typeface="Roboto"/>
              <a:cs typeface="Roboto"/>
              <a:sym typeface="Roboto"/>
            </a:endParaRPr>
          </a:p>
        </p:txBody>
      </p:sp>
      <p:pic>
        <p:nvPicPr>
          <p:cNvPr id="8" name="Picture 7">
            <a:extLst>
              <a:ext uri="{FF2B5EF4-FFF2-40B4-BE49-F238E27FC236}">
                <a16:creationId xmlns:a16="http://schemas.microsoft.com/office/drawing/2014/main" id="{1C39E825-85E7-42AF-9566-2D1957AB4D20}"/>
              </a:ext>
            </a:extLst>
          </p:cNvPr>
          <p:cNvPicPr>
            <a:picLocks noChangeAspect="1"/>
          </p:cNvPicPr>
          <p:nvPr/>
        </p:nvPicPr>
        <p:blipFill>
          <a:blip r:embed="rId2"/>
          <a:stretch>
            <a:fillRect/>
          </a:stretch>
        </p:blipFill>
        <p:spPr>
          <a:xfrm>
            <a:off x="3590693" y="957116"/>
            <a:ext cx="5481057" cy="2665352"/>
          </a:xfrm>
          <a:prstGeom prst="rect">
            <a:avLst/>
          </a:prstGeom>
        </p:spPr>
      </p:pic>
    </p:spTree>
    <p:extLst>
      <p:ext uri="{BB962C8B-B14F-4D97-AF65-F5344CB8AC3E}">
        <p14:creationId xmlns:p14="http://schemas.microsoft.com/office/powerpoint/2010/main" val="3940345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E85F1D-2B70-4CBE-83C0-807C176091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5" name="Google Shape;195;p16">
            <a:extLst>
              <a:ext uri="{FF2B5EF4-FFF2-40B4-BE49-F238E27FC236}">
                <a16:creationId xmlns:a16="http://schemas.microsoft.com/office/drawing/2014/main" id="{C6EFEEF5-EBC8-4F5F-880D-C7BFA47B0C71}"/>
              </a:ext>
            </a:extLst>
          </p:cNvPr>
          <p:cNvSpPr txBox="1"/>
          <p:nvPr/>
        </p:nvSpPr>
        <p:spPr>
          <a:xfrm>
            <a:off x="178842" y="318738"/>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*All stages are tracked in SF with checkboxes for key fields</a:t>
            </a:r>
            <a:endParaRPr lang="es-ES_tradnl" sz="3000" dirty="0">
              <a:solidFill>
                <a:srgbClr val="0944A1"/>
              </a:solidFill>
              <a:latin typeface="Roboto"/>
              <a:ea typeface="Roboto"/>
              <a:cs typeface="Roboto"/>
              <a:sym typeface="Roboto"/>
            </a:endParaRPr>
          </a:p>
        </p:txBody>
      </p:sp>
      <p:sp>
        <p:nvSpPr>
          <p:cNvPr id="8" name="Google Shape;195;p16">
            <a:extLst>
              <a:ext uri="{FF2B5EF4-FFF2-40B4-BE49-F238E27FC236}">
                <a16:creationId xmlns:a16="http://schemas.microsoft.com/office/drawing/2014/main" id="{10564B95-F6C4-4207-9BCA-754F196BD10C}"/>
              </a:ext>
            </a:extLst>
          </p:cNvPr>
          <p:cNvSpPr txBox="1"/>
          <p:nvPr/>
        </p:nvSpPr>
        <p:spPr>
          <a:xfrm>
            <a:off x="497797" y="3935809"/>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dirty="0">
                <a:solidFill>
                  <a:schemeClr val="bg1"/>
                </a:solidFill>
                <a:latin typeface="Roboto"/>
                <a:ea typeface="Roboto"/>
                <a:cs typeface="Roboto"/>
                <a:sym typeface="Roboto"/>
              </a:rPr>
              <a:t>https://nor1.lightning.force.com/lightning/r/Case/5005A00001Mbe3lQAB/view</a:t>
            </a:r>
          </a:p>
        </p:txBody>
      </p:sp>
      <p:pic>
        <p:nvPicPr>
          <p:cNvPr id="3" name="Picture 2" descr="Graphical user interface, text, application&#10;&#10;Description automatically generated">
            <a:extLst>
              <a:ext uri="{FF2B5EF4-FFF2-40B4-BE49-F238E27FC236}">
                <a16:creationId xmlns:a16="http://schemas.microsoft.com/office/drawing/2014/main" id="{EBD67B6A-5A55-4D13-B9C6-AE5FD796591E}"/>
              </a:ext>
            </a:extLst>
          </p:cNvPr>
          <p:cNvPicPr>
            <a:picLocks noChangeAspect="1"/>
          </p:cNvPicPr>
          <p:nvPr/>
        </p:nvPicPr>
        <p:blipFill>
          <a:blip r:embed="rId3"/>
          <a:stretch>
            <a:fillRect/>
          </a:stretch>
        </p:blipFill>
        <p:spPr>
          <a:xfrm>
            <a:off x="577780" y="1599703"/>
            <a:ext cx="7894678" cy="2096925"/>
          </a:xfrm>
          <a:prstGeom prst="rect">
            <a:avLst/>
          </a:prstGeom>
        </p:spPr>
      </p:pic>
    </p:spTree>
    <p:extLst>
      <p:ext uri="{BB962C8B-B14F-4D97-AF65-F5344CB8AC3E}">
        <p14:creationId xmlns:p14="http://schemas.microsoft.com/office/powerpoint/2010/main" val="247520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p:nvPr/>
        </p:nvSpPr>
        <p:spPr>
          <a:xfrm>
            <a:off x="2154832" y="5565137"/>
            <a:ext cx="16848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944A1"/>
                </a:solidFill>
                <a:latin typeface="Roboto Medium"/>
                <a:ea typeface="Roboto Medium"/>
                <a:cs typeface="Roboto Medium"/>
                <a:sym typeface="Roboto Medium"/>
              </a:rPr>
              <a:t>Connectivity</a:t>
            </a:r>
            <a:endParaRPr>
              <a:solidFill>
                <a:srgbClr val="0944A1"/>
              </a:solidFill>
              <a:latin typeface="Roboto Medium"/>
              <a:ea typeface="Roboto Medium"/>
              <a:cs typeface="Roboto Medium"/>
              <a:sym typeface="Roboto Medium"/>
            </a:endParaRPr>
          </a:p>
        </p:txBody>
      </p:sp>
      <p:sp>
        <p:nvSpPr>
          <p:cNvPr id="65" name="Google Shape;65;p13"/>
          <p:cNvSpPr/>
          <p:nvPr/>
        </p:nvSpPr>
        <p:spPr>
          <a:xfrm>
            <a:off x="3902551" y="5522950"/>
            <a:ext cx="3341100" cy="615000"/>
          </a:xfrm>
          <a:prstGeom prst="rect">
            <a:avLst/>
          </a:prstGeom>
          <a:solidFill>
            <a:srgbClr val="0944A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6" name="Google Shape;66;p13"/>
          <p:cNvSpPr txBox="1"/>
          <p:nvPr/>
        </p:nvSpPr>
        <p:spPr>
          <a:xfrm>
            <a:off x="4007297" y="5593793"/>
            <a:ext cx="4006200" cy="483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Connecting PMS to Nor1</a:t>
            </a:r>
            <a:endParaRPr>
              <a:solidFill>
                <a:srgbClr val="FFFFFF"/>
              </a:solidFill>
              <a:latin typeface="Roboto"/>
              <a:ea typeface="Roboto"/>
              <a:cs typeface="Roboto"/>
              <a:sym typeface="Roboto"/>
            </a:endParaRPr>
          </a:p>
        </p:txBody>
      </p:sp>
      <p:sp>
        <p:nvSpPr>
          <p:cNvPr id="67" name="Google Shape;67;p13"/>
          <p:cNvSpPr txBox="1"/>
          <p:nvPr/>
        </p:nvSpPr>
        <p:spPr>
          <a:xfrm>
            <a:off x="1557438" y="6308552"/>
            <a:ext cx="22827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C58D3"/>
                </a:solidFill>
                <a:latin typeface="Roboto Medium"/>
                <a:ea typeface="Roboto Medium"/>
                <a:cs typeface="Roboto Medium"/>
                <a:sym typeface="Roboto Medium"/>
              </a:rPr>
              <a:t>Pricing</a:t>
            </a:r>
            <a:endParaRPr>
              <a:solidFill>
                <a:srgbClr val="0C58D3"/>
              </a:solidFill>
              <a:latin typeface="Roboto Medium"/>
              <a:ea typeface="Roboto Medium"/>
              <a:cs typeface="Roboto Medium"/>
              <a:sym typeface="Roboto Medium"/>
            </a:endParaRPr>
          </a:p>
        </p:txBody>
      </p:sp>
      <p:sp>
        <p:nvSpPr>
          <p:cNvPr id="68" name="Google Shape;68;p13"/>
          <p:cNvSpPr/>
          <p:nvPr/>
        </p:nvSpPr>
        <p:spPr>
          <a:xfrm>
            <a:off x="3902551" y="6266350"/>
            <a:ext cx="3341100" cy="615000"/>
          </a:xfrm>
          <a:prstGeom prst="rect">
            <a:avLst/>
          </a:prstGeom>
          <a:solidFill>
            <a:srgbClr val="0C58D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9" name="Google Shape;69;p13"/>
          <p:cNvSpPr txBox="1"/>
          <p:nvPr/>
        </p:nvSpPr>
        <p:spPr>
          <a:xfrm>
            <a:off x="4007296" y="6439999"/>
            <a:ext cx="3676200" cy="2781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Pricing and Offer Configuration</a:t>
            </a:r>
            <a:endParaRPr>
              <a:solidFill>
                <a:srgbClr val="FFFFFF"/>
              </a:solidFill>
              <a:latin typeface="Roboto"/>
              <a:ea typeface="Roboto"/>
              <a:cs typeface="Roboto"/>
              <a:sym typeface="Roboto"/>
            </a:endParaRPr>
          </a:p>
        </p:txBody>
      </p:sp>
      <p:sp>
        <p:nvSpPr>
          <p:cNvPr id="70" name="Google Shape;70;p13"/>
          <p:cNvSpPr txBox="1"/>
          <p:nvPr/>
        </p:nvSpPr>
        <p:spPr>
          <a:xfrm>
            <a:off x="1887160" y="7049214"/>
            <a:ext cx="1952400" cy="529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E65F0"/>
                </a:solidFill>
                <a:latin typeface="Roboto Medium"/>
                <a:ea typeface="Roboto Medium"/>
                <a:cs typeface="Roboto Medium"/>
                <a:sym typeface="Roboto Medium"/>
              </a:rPr>
              <a:t>Onsite</a:t>
            </a:r>
            <a:endParaRPr>
              <a:solidFill>
                <a:srgbClr val="0E65F0"/>
              </a:solidFill>
              <a:latin typeface="Roboto Medium"/>
              <a:ea typeface="Roboto Medium"/>
              <a:cs typeface="Roboto Medium"/>
              <a:sym typeface="Roboto Medium"/>
            </a:endParaRPr>
          </a:p>
        </p:txBody>
      </p:sp>
      <p:sp>
        <p:nvSpPr>
          <p:cNvPr id="71" name="Google Shape;71;p13"/>
          <p:cNvSpPr/>
          <p:nvPr/>
        </p:nvSpPr>
        <p:spPr>
          <a:xfrm>
            <a:off x="3902551" y="7007025"/>
            <a:ext cx="3341100" cy="615000"/>
          </a:xfrm>
          <a:prstGeom prst="rect">
            <a:avLst/>
          </a:prstGeom>
          <a:solidFill>
            <a:srgbClr val="0D5DD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2" name="Google Shape;72;p13"/>
          <p:cNvSpPr txBox="1"/>
          <p:nvPr/>
        </p:nvSpPr>
        <p:spPr>
          <a:xfrm>
            <a:off x="4007296" y="7180648"/>
            <a:ext cx="3236400" cy="2781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Agent Commissions, Onsite Training, Launch Dates </a:t>
            </a:r>
            <a:endParaRPr>
              <a:solidFill>
                <a:srgbClr val="FFFFFF"/>
              </a:solidFill>
              <a:latin typeface="Roboto"/>
              <a:ea typeface="Roboto"/>
              <a:cs typeface="Roboto"/>
              <a:sym typeface="Roboto"/>
            </a:endParaRPr>
          </a:p>
        </p:txBody>
      </p:sp>
      <p:sp>
        <p:nvSpPr>
          <p:cNvPr id="73" name="Google Shape;73;p13"/>
          <p:cNvSpPr txBox="1"/>
          <p:nvPr/>
        </p:nvSpPr>
        <p:spPr>
          <a:xfrm>
            <a:off x="321711" y="141663"/>
            <a:ext cx="6779100" cy="11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990000"/>
                </a:solidFill>
                <a:latin typeface="Roboto"/>
                <a:ea typeface="Roboto"/>
                <a:cs typeface="Roboto"/>
                <a:sym typeface="Roboto"/>
              </a:rPr>
              <a:t>CheckIn Merchandising</a:t>
            </a:r>
            <a:endParaRPr sz="3600" b="1" dirty="0">
              <a:solidFill>
                <a:srgbClr val="990000"/>
              </a:solidFill>
              <a:latin typeface="Roboto"/>
              <a:ea typeface="Roboto"/>
              <a:cs typeface="Roboto"/>
              <a:sym typeface="Roboto"/>
            </a:endParaRPr>
          </a:p>
        </p:txBody>
      </p:sp>
      <p:grpSp>
        <p:nvGrpSpPr>
          <p:cNvPr id="75" name="Google Shape;75;p13"/>
          <p:cNvGrpSpPr/>
          <p:nvPr/>
        </p:nvGrpSpPr>
        <p:grpSpPr>
          <a:xfrm>
            <a:off x="5866900" y="3162872"/>
            <a:ext cx="2469661" cy="1384500"/>
            <a:chOff x="6038025" y="2598925"/>
            <a:chExt cx="2469661" cy="1384500"/>
          </a:xfrm>
        </p:grpSpPr>
        <p:cxnSp>
          <p:nvCxnSpPr>
            <p:cNvPr id="76" name="Google Shape;76;p13"/>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77" name="Google Shape;77;p13"/>
            <p:cNvSpPr txBox="1"/>
            <p:nvPr/>
          </p:nvSpPr>
          <p:spPr>
            <a:xfrm>
              <a:off x="6640486" y="2598925"/>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solidFill>
                    <a:schemeClr val="bg1"/>
                  </a:solidFill>
                  <a:latin typeface="Roboto"/>
                  <a:ea typeface="Roboto"/>
                  <a:cs typeface="Roboto"/>
                  <a:sym typeface="Roboto"/>
                </a:rPr>
                <a:t>Connectivity </a:t>
              </a:r>
              <a:endParaRPr sz="1200" b="1" dirty="0">
                <a:solidFill>
                  <a:schemeClr val="bg1"/>
                </a:solidFill>
                <a:latin typeface="Roboto"/>
                <a:ea typeface="Roboto"/>
                <a:cs typeface="Roboto"/>
                <a:sym typeface="Roboto"/>
              </a:endParaRPr>
            </a:p>
            <a:p>
              <a:pPr marL="0" lvl="0" indent="0" algn="l" rtl="0">
                <a:spcBef>
                  <a:spcPts val="0"/>
                </a:spcBef>
                <a:spcAft>
                  <a:spcPts val="0"/>
                </a:spcAft>
                <a:buNone/>
              </a:pPr>
              <a:endParaRPr sz="1200" b="1" dirty="0">
                <a:solidFill>
                  <a:schemeClr val="bg1"/>
                </a:solidFill>
                <a:latin typeface="Roboto"/>
                <a:ea typeface="Roboto"/>
                <a:cs typeface="Roboto"/>
                <a:sym typeface="Roboto"/>
              </a:endParaRPr>
            </a:p>
            <a:p>
              <a:pPr marL="0" lvl="0" indent="0" algn="l" rtl="0">
                <a:spcBef>
                  <a:spcPts val="0"/>
                </a:spcBef>
                <a:spcAft>
                  <a:spcPts val="1600"/>
                </a:spcAft>
                <a:buNone/>
              </a:pPr>
              <a:r>
                <a:rPr lang="en" sz="800" dirty="0">
                  <a:solidFill>
                    <a:schemeClr val="bg1"/>
                  </a:solidFill>
                  <a:latin typeface="Roboto"/>
                  <a:ea typeface="Roboto"/>
                  <a:cs typeface="Roboto"/>
                  <a:sym typeface="Roboto"/>
                </a:rPr>
                <a:t>Foundational Importance</a:t>
              </a:r>
              <a:endParaRPr sz="800" b="1" dirty="0">
                <a:solidFill>
                  <a:schemeClr val="bg1"/>
                </a:solidFill>
                <a:latin typeface="Roboto"/>
                <a:ea typeface="Roboto"/>
                <a:cs typeface="Roboto"/>
                <a:sym typeface="Roboto"/>
              </a:endParaRPr>
            </a:p>
          </p:txBody>
        </p:sp>
        <p:sp>
          <p:nvSpPr>
            <p:cNvPr id="78" name="Google Shape;78;p13"/>
            <p:cNvSpPr/>
            <p:nvPr/>
          </p:nvSpPr>
          <p:spPr>
            <a:xfrm>
              <a:off x="6424027" y="3212150"/>
              <a:ext cx="198600" cy="1983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3</a:t>
              </a:r>
              <a:endParaRPr sz="800">
                <a:solidFill>
                  <a:srgbClr val="FFFFFF"/>
                </a:solidFill>
                <a:latin typeface="Roboto"/>
                <a:ea typeface="Roboto"/>
                <a:cs typeface="Roboto"/>
                <a:sym typeface="Roboto"/>
              </a:endParaRPr>
            </a:p>
          </p:txBody>
        </p:sp>
      </p:grpSp>
      <p:grpSp>
        <p:nvGrpSpPr>
          <p:cNvPr id="80" name="Google Shape;80;p13"/>
          <p:cNvGrpSpPr/>
          <p:nvPr/>
        </p:nvGrpSpPr>
        <p:grpSpPr>
          <a:xfrm>
            <a:off x="465196" y="2390391"/>
            <a:ext cx="2994729" cy="1384500"/>
            <a:chOff x="636321" y="1844098"/>
            <a:chExt cx="2994729" cy="1384500"/>
          </a:xfrm>
        </p:grpSpPr>
        <p:sp>
          <p:nvSpPr>
            <p:cNvPr id="81" name="Google Shape;81;p13"/>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dirty="0">
                  <a:latin typeface="Roboto"/>
                  <a:ea typeface="Roboto"/>
                  <a:cs typeface="Roboto"/>
                  <a:sym typeface="Roboto"/>
                </a:rPr>
                <a:t>Pricing and Offers</a:t>
              </a:r>
              <a:endParaRPr sz="1200" b="1" dirty="0">
                <a:latin typeface="Roboto"/>
                <a:ea typeface="Roboto"/>
                <a:cs typeface="Roboto"/>
                <a:sym typeface="Roboto"/>
              </a:endParaRPr>
            </a:p>
            <a:p>
              <a:pPr marL="0" lvl="0" indent="0" algn="r" rtl="0">
                <a:spcBef>
                  <a:spcPts val="0"/>
                </a:spcBef>
                <a:spcAft>
                  <a:spcPts val="0"/>
                </a:spcAft>
                <a:buNone/>
              </a:pPr>
              <a:endParaRPr sz="1200" b="1" dirty="0">
                <a:latin typeface="Roboto"/>
                <a:ea typeface="Roboto"/>
                <a:cs typeface="Roboto"/>
                <a:sym typeface="Roboto"/>
              </a:endParaRPr>
            </a:p>
            <a:p>
              <a:pPr marL="0" lvl="0" indent="0" algn="r" rtl="0">
                <a:spcBef>
                  <a:spcPts val="0"/>
                </a:spcBef>
                <a:spcAft>
                  <a:spcPts val="1600"/>
                </a:spcAft>
                <a:buNone/>
              </a:pPr>
              <a:r>
                <a:rPr lang="en" sz="800" dirty="0">
                  <a:latin typeface="Roboto"/>
                  <a:ea typeface="Roboto"/>
                  <a:cs typeface="Roboto"/>
                  <a:sym typeface="Roboto"/>
                </a:rPr>
                <a:t>What to sell? Maximize Revenue </a:t>
              </a:r>
              <a:endParaRPr sz="800" b="1" dirty="0">
                <a:latin typeface="Roboto"/>
                <a:ea typeface="Roboto"/>
                <a:cs typeface="Roboto"/>
                <a:sym typeface="Roboto"/>
              </a:endParaRPr>
            </a:p>
          </p:txBody>
        </p:sp>
        <p:cxnSp>
          <p:nvCxnSpPr>
            <p:cNvPr id="82" name="Google Shape;82;p13"/>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83" name="Google Shape;83;p13"/>
            <p:cNvSpPr/>
            <p:nvPr/>
          </p:nvSpPr>
          <p:spPr>
            <a:xfrm>
              <a:off x="2523501" y="2431050"/>
              <a:ext cx="198600" cy="1983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2</a:t>
              </a:r>
              <a:endParaRPr sz="800">
                <a:solidFill>
                  <a:srgbClr val="FFFFFF"/>
                </a:solidFill>
                <a:latin typeface="Roboto"/>
                <a:ea typeface="Roboto"/>
                <a:cs typeface="Roboto"/>
                <a:sym typeface="Roboto"/>
              </a:endParaRPr>
            </a:p>
          </p:txBody>
        </p:sp>
      </p:grpSp>
      <p:grpSp>
        <p:nvGrpSpPr>
          <p:cNvPr id="85" name="Google Shape;85;p13"/>
          <p:cNvGrpSpPr/>
          <p:nvPr/>
        </p:nvGrpSpPr>
        <p:grpSpPr>
          <a:xfrm>
            <a:off x="4736975" y="1489207"/>
            <a:ext cx="3599586" cy="1384500"/>
            <a:chOff x="4908100" y="889950"/>
            <a:chExt cx="3599586" cy="1384500"/>
          </a:xfrm>
        </p:grpSpPr>
        <p:cxnSp>
          <p:nvCxnSpPr>
            <p:cNvPr id="86" name="Google Shape;86;p13"/>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87" name="Google Shape;87;p13"/>
            <p:cNvSpPr txBox="1"/>
            <p:nvPr/>
          </p:nvSpPr>
          <p:spPr>
            <a:xfrm>
              <a:off x="6640486" y="889950"/>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latin typeface="Roboto"/>
                  <a:ea typeface="Roboto"/>
                  <a:cs typeface="Roboto"/>
                  <a:sym typeface="Roboto"/>
                </a:rPr>
                <a:t>Training</a:t>
              </a:r>
              <a:endParaRPr sz="1200" b="1" dirty="0">
                <a:latin typeface="Roboto"/>
                <a:ea typeface="Roboto"/>
                <a:cs typeface="Roboto"/>
                <a:sym typeface="Roboto"/>
              </a:endParaRPr>
            </a:p>
            <a:p>
              <a:pPr marL="0" lvl="0" indent="0" algn="l" rtl="0">
                <a:spcBef>
                  <a:spcPts val="0"/>
                </a:spcBef>
                <a:spcAft>
                  <a:spcPts val="0"/>
                </a:spcAft>
                <a:buNone/>
              </a:pPr>
              <a:endParaRPr sz="1200" b="1" dirty="0">
                <a:latin typeface="Roboto"/>
                <a:ea typeface="Roboto"/>
                <a:cs typeface="Roboto"/>
                <a:sym typeface="Roboto"/>
              </a:endParaRPr>
            </a:p>
            <a:p>
              <a:pPr marL="0" lvl="0" indent="0" algn="l" rtl="0">
                <a:spcBef>
                  <a:spcPts val="0"/>
                </a:spcBef>
                <a:spcAft>
                  <a:spcPts val="1600"/>
                </a:spcAft>
                <a:buNone/>
              </a:pPr>
              <a:r>
                <a:rPr lang="en" sz="800" dirty="0">
                  <a:latin typeface="Roboto"/>
                  <a:ea typeface="Roboto"/>
                  <a:cs typeface="Roboto"/>
                  <a:sym typeface="Roboto"/>
                </a:rPr>
                <a:t>Getting us to next steps</a:t>
              </a:r>
              <a:endParaRPr sz="800" b="1" dirty="0">
                <a:latin typeface="Roboto"/>
                <a:ea typeface="Roboto"/>
                <a:cs typeface="Roboto"/>
                <a:sym typeface="Roboto"/>
              </a:endParaRPr>
            </a:p>
          </p:txBody>
        </p:sp>
        <p:sp>
          <p:nvSpPr>
            <p:cNvPr id="88" name="Google Shape;88;p13"/>
            <p:cNvSpPr/>
            <p:nvPr/>
          </p:nvSpPr>
          <p:spPr>
            <a:xfrm>
              <a:off x="6427830" y="1493307"/>
              <a:ext cx="198600" cy="198300"/>
            </a:xfrm>
            <a:prstGeom prst="ellipse">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1</a:t>
              </a:r>
              <a:endParaRPr sz="800">
                <a:solidFill>
                  <a:srgbClr val="FFFFFF"/>
                </a:solidFill>
                <a:latin typeface="Roboto"/>
                <a:ea typeface="Roboto"/>
                <a:cs typeface="Roboto"/>
                <a:sym typeface="Roboto"/>
              </a:endParaRPr>
            </a:p>
          </p:txBody>
        </p:sp>
      </p:grpSp>
      <p:grpSp>
        <p:nvGrpSpPr>
          <p:cNvPr id="90" name="Google Shape;90;p13"/>
          <p:cNvGrpSpPr/>
          <p:nvPr/>
        </p:nvGrpSpPr>
        <p:grpSpPr>
          <a:xfrm>
            <a:off x="2643469" y="1697413"/>
            <a:ext cx="3514811" cy="3252003"/>
            <a:chOff x="2991269" y="1153325"/>
            <a:chExt cx="3514811" cy="3252003"/>
          </a:xfrm>
        </p:grpSpPr>
        <p:sp>
          <p:nvSpPr>
            <p:cNvPr id="91" name="Google Shape;91;p13"/>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92" name="Google Shape;92;p13"/>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802017"/>
            </a:solidFill>
            <a:ln>
              <a:noFill/>
            </a:ln>
          </p:spPr>
        </p:sp>
        <p:sp>
          <p:nvSpPr>
            <p:cNvPr id="93" name="Google Shape;93;p13"/>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D83829"/>
            </a:solidFill>
            <a:ln>
              <a:noFill/>
            </a:ln>
          </p:spPr>
        </p:sp>
        <p:sp>
          <p:nvSpPr>
            <p:cNvPr id="94" name="Google Shape;94;p13"/>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95" name="Google Shape;95;p13"/>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802017"/>
            </a:solidFill>
            <a:ln>
              <a:noFill/>
            </a:ln>
          </p:spPr>
        </p:sp>
        <p:sp>
          <p:nvSpPr>
            <p:cNvPr id="96" name="Google Shape;96;p13"/>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B02C20"/>
            </a:solidFill>
            <a:ln>
              <a:noFill/>
            </a:ln>
          </p:spPr>
        </p:sp>
        <p:sp>
          <p:nvSpPr>
            <p:cNvPr id="97" name="Google Shape;97;p13"/>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802017"/>
            </a:solidFill>
            <a:ln>
              <a:noFill/>
            </a:ln>
          </p:spPr>
        </p:sp>
        <p:sp>
          <p:nvSpPr>
            <p:cNvPr id="98" name="Google Shape;98;p13"/>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A72A1E"/>
            </a:solidFill>
            <a:ln>
              <a:noFill/>
            </a:ln>
          </p:spPr>
        </p:sp>
      </p:grpSp>
      <p:sp>
        <p:nvSpPr>
          <p:cNvPr id="37" name="Google Shape;73;p13">
            <a:extLst>
              <a:ext uri="{FF2B5EF4-FFF2-40B4-BE49-F238E27FC236}">
                <a16:creationId xmlns:a16="http://schemas.microsoft.com/office/drawing/2014/main" id="{F96006D9-C932-4B81-AD61-C70A8DB4E1F2}"/>
              </a:ext>
            </a:extLst>
          </p:cNvPr>
          <p:cNvSpPr txBox="1"/>
          <p:nvPr/>
        </p:nvSpPr>
        <p:spPr>
          <a:xfrm>
            <a:off x="904396" y="1266911"/>
            <a:ext cx="6779100" cy="6514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2"/>
                </a:solidFill>
                <a:latin typeface="Roboto"/>
                <a:ea typeface="Roboto"/>
                <a:cs typeface="Roboto"/>
                <a:sym typeface="Roboto"/>
              </a:rPr>
              <a:t>Fundamentals</a:t>
            </a:r>
            <a:endParaRPr sz="2400" dirty="0">
              <a:solidFill>
                <a:schemeClr val="tx2"/>
              </a:solidFill>
              <a:latin typeface="Roboto"/>
              <a:ea typeface="Roboto"/>
              <a:cs typeface="Roboto"/>
              <a:sym typeface="Roboto"/>
            </a:endParaRPr>
          </a:p>
        </p:txBody>
      </p:sp>
    </p:spTree>
    <p:extLst>
      <p:ext uri="{BB962C8B-B14F-4D97-AF65-F5344CB8AC3E}">
        <p14:creationId xmlns:p14="http://schemas.microsoft.com/office/powerpoint/2010/main" val="4092387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80" name="Google Shape;143;p15">
            <a:extLst>
              <a:ext uri="{FF2B5EF4-FFF2-40B4-BE49-F238E27FC236}">
                <a16:creationId xmlns:a16="http://schemas.microsoft.com/office/drawing/2014/main" id="{7F3612B4-6509-454C-BDCF-3775F5DDC00B}"/>
              </a:ext>
            </a:extLst>
          </p:cNvPr>
          <p:cNvGrpSpPr/>
          <p:nvPr/>
        </p:nvGrpSpPr>
        <p:grpSpPr>
          <a:xfrm>
            <a:off x="1356202" y="3051222"/>
            <a:ext cx="1693420" cy="1188943"/>
            <a:chOff x="3203033" y="2571750"/>
            <a:chExt cx="2012476" cy="1569600"/>
          </a:xfrm>
        </p:grpSpPr>
        <p:sp>
          <p:nvSpPr>
            <p:cNvPr id="81" name="Google Shape;144;p15">
              <a:extLst>
                <a:ext uri="{FF2B5EF4-FFF2-40B4-BE49-F238E27FC236}">
                  <a16:creationId xmlns:a16="http://schemas.microsoft.com/office/drawing/2014/main" id="{70317DA6-F690-4E1C-A062-00CC8B13D55E}"/>
                </a:ext>
              </a:extLst>
            </p:cNvPr>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5;p15">
              <a:extLst>
                <a:ext uri="{FF2B5EF4-FFF2-40B4-BE49-F238E27FC236}">
                  <a16:creationId xmlns:a16="http://schemas.microsoft.com/office/drawing/2014/main" id="{15020C2F-D897-4836-B2D5-467332F5CE63}"/>
                </a:ext>
              </a:extLst>
            </p:cNvPr>
            <p:cNvSpPr txBox="1"/>
            <p:nvPr/>
          </p:nvSpPr>
          <p:spPr>
            <a:xfrm>
              <a:off x="3203033" y="2742639"/>
              <a:ext cx="2012476" cy="12460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err="1">
                  <a:solidFill>
                    <a:srgbClr val="FFFFFF"/>
                  </a:solidFill>
                  <a:latin typeface="Roboto"/>
                  <a:ea typeface="Roboto"/>
                  <a:cs typeface="Roboto"/>
                  <a:sym typeface="Roboto"/>
                </a:rPr>
                <a:t>Testing</a:t>
              </a:r>
              <a:r>
                <a:rPr lang="es-ES_tradnl" sz="1600" b="1" dirty="0">
                  <a:solidFill>
                    <a:srgbClr val="FFFFFF"/>
                  </a:solidFill>
                  <a:latin typeface="Roboto"/>
                  <a:ea typeface="Roboto"/>
                  <a:cs typeface="Roboto"/>
                  <a:sym typeface="Roboto"/>
                </a:rPr>
                <a:t> </a:t>
              </a:r>
              <a:r>
                <a:rPr lang="es-ES_tradnl" sz="1600" b="1" dirty="0" err="1">
                  <a:solidFill>
                    <a:srgbClr val="FFFFFF"/>
                  </a:solidFill>
                  <a:latin typeface="Roboto"/>
                  <a:ea typeface="Roboto"/>
                  <a:cs typeface="Roboto"/>
                  <a:sym typeface="Roboto"/>
                </a:rPr>
                <a:t>Call</a:t>
              </a:r>
              <a:endParaRPr lang="es-ES_tradnl" sz="1600" dirty="0">
                <a:solidFill>
                  <a:srgbClr val="FFFFFF"/>
                </a:solidFill>
                <a:latin typeface="Roboto"/>
                <a:ea typeface="Roboto"/>
                <a:cs typeface="Roboto"/>
                <a:sym typeface="Roboto"/>
              </a:endParaRPr>
            </a:p>
          </p:txBody>
        </p:sp>
      </p:grpSp>
      <p:grpSp>
        <p:nvGrpSpPr>
          <p:cNvPr id="134" name="Google Shape;134;p15"/>
          <p:cNvGrpSpPr/>
          <p:nvPr/>
        </p:nvGrpSpPr>
        <p:grpSpPr>
          <a:xfrm>
            <a:off x="7696921" y="3020460"/>
            <a:ext cx="1356376" cy="1243615"/>
            <a:chOff x="3216519" y="1002150"/>
            <a:chExt cx="1944600" cy="1569600"/>
          </a:xfrm>
        </p:grpSpPr>
        <p:sp>
          <p:nvSpPr>
            <p:cNvPr id="135" name="Google Shape;135;p15"/>
            <p:cNvSpPr/>
            <p:nvPr/>
          </p:nvSpPr>
          <p:spPr>
            <a:xfrm flipH="1">
              <a:off x="3216519" y="1002150"/>
              <a:ext cx="1944600" cy="1569600"/>
            </a:xfrm>
            <a:prstGeom prst="round2DiagRect">
              <a:avLst>
                <a:gd name="adj1" fmla="val 0"/>
                <a:gd name="adj2" fmla="val 17764"/>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txBox="1"/>
            <p:nvPr/>
          </p:nvSpPr>
          <p:spPr>
            <a:xfrm>
              <a:off x="3461164" y="1244663"/>
              <a:ext cx="1451700" cy="7491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dirty="0">
                <a:solidFill>
                  <a:srgbClr val="FFFFFF"/>
                </a:solidFill>
                <a:latin typeface="Roboto"/>
                <a:ea typeface="Roboto"/>
                <a:cs typeface="Roboto"/>
                <a:sym typeface="Roboto"/>
              </a:endParaRPr>
            </a:p>
          </p:txBody>
        </p:sp>
      </p:grpSp>
      <p:grpSp>
        <p:nvGrpSpPr>
          <p:cNvPr id="137" name="Google Shape;137;p15"/>
          <p:cNvGrpSpPr/>
          <p:nvPr/>
        </p:nvGrpSpPr>
        <p:grpSpPr>
          <a:xfrm>
            <a:off x="44935" y="1328179"/>
            <a:ext cx="1407729" cy="1210815"/>
            <a:chOff x="1271925" y="1002150"/>
            <a:chExt cx="1944600" cy="1569600"/>
          </a:xfrm>
        </p:grpSpPr>
        <p:sp>
          <p:nvSpPr>
            <p:cNvPr id="138" name="Google Shape;138;p15"/>
            <p:cNvSpPr/>
            <p:nvPr/>
          </p:nvSpPr>
          <p:spPr>
            <a:xfrm rot="10800000">
              <a:off x="1271925" y="1002150"/>
              <a:ext cx="1944600" cy="1569600"/>
            </a:xfrm>
            <a:prstGeom prst="round2DiagRect">
              <a:avLst>
                <a:gd name="adj1" fmla="val 0"/>
                <a:gd name="adj2" fmla="val 17764"/>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txBox="1"/>
            <p:nvPr/>
          </p:nvSpPr>
          <p:spPr>
            <a:xfrm>
              <a:off x="1372965" y="1357728"/>
              <a:ext cx="1765175" cy="936449"/>
            </a:xfrm>
            <a:prstGeom prst="rect">
              <a:avLst/>
            </a:prstGeom>
            <a:solidFill>
              <a:srgbClr val="99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400" b="1" dirty="0" err="1">
                  <a:solidFill>
                    <a:srgbClr val="FFFFFF"/>
                  </a:solidFill>
                  <a:latin typeface="Roboto"/>
                  <a:ea typeface="Roboto"/>
                  <a:cs typeface="Roboto"/>
                  <a:sym typeface="Roboto"/>
                </a:rPr>
                <a:t>Assignment</a:t>
              </a:r>
              <a:endParaRPr lang="es-ES_tradnl" sz="1400" b="1" dirty="0">
                <a:solidFill>
                  <a:srgbClr val="FFFFFF"/>
                </a:solidFill>
                <a:latin typeface="Roboto"/>
                <a:ea typeface="Roboto"/>
                <a:cs typeface="Roboto"/>
                <a:sym typeface="Roboto"/>
              </a:endParaRPr>
            </a:p>
          </p:txBody>
        </p:sp>
      </p:grpSp>
      <p:grpSp>
        <p:nvGrpSpPr>
          <p:cNvPr id="140" name="Google Shape;140;p15"/>
          <p:cNvGrpSpPr/>
          <p:nvPr/>
        </p:nvGrpSpPr>
        <p:grpSpPr>
          <a:xfrm>
            <a:off x="1505790" y="1300190"/>
            <a:ext cx="1392727" cy="1238587"/>
            <a:chOff x="866944" y="2608181"/>
            <a:chExt cx="1944600" cy="1569600"/>
          </a:xfrm>
        </p:grpSpPr>
        <p:sp>
          <p:nvSpPr>
            <p:cNvPr id="141" name="Google Shape;141;p15"/>
            <p:cNvSpPr/>
            <p:nvPr/>
          </p:nvSpPr>
          <p:spPr>
            <a:xfrm flipH="1">
              <a:off x="866944" y="2608181"/>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txBox="1"/>
            <p:nvPr/>
          </p:nvSpPr>
          <p:spPr>
            <a:xfrm>
              <a:off x="973129" y="2977299"/>
              <a:ext cx="1725295" cy="9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err="1">
                  <a:solidFill>
                    <a:srgbClr val="FFFFFF"/>
                  </a:solidFill>
                  <a:latin typeface="Roboto"/>
                  <a:ea typeface="Roboto"/>
                  <a:cs typeface="Roboto"/>
                  <a:sym typeface="Roboto"/>
                </a:rPr>
                <a:t>Kick</a:t>
              </a:r>
              <a:r>
                <a:rPr lang="es-ES_tradnl" sz="1600" b="1" dirty="0">
                  <a:solidFill>
                    <a:srgbClr val="FFFFFF"/>
                  </a:solidFill>
                  <a:latin typeface="Roboto"/>
                  <a:ea typeface="Roboto"/>
                  <a:cs typeface="Roboto"/>
                  <a:sym typeface="Roboto"/>
                </a:rPr>
                <a:t> off </a:t>
              </a:r>
              <a:r>
                <a:rPr lang="es-ES_tradnl" sz="1600" b="1" dirty="0" err="1">
                  <a:solidFill>
                    <a:srgbClr val="FFFFFF"/>
                  </a:solidFill>
                  <a:latin typeface="Roboto"/>
                  <a:ea typeface="Roboto"/>
                  <a:cs typeface="Roboto"/>
                  <a:sym typeface="Roboto"/>
                </a:rPr>
                <a:t>Call</a:t>
              </a:r>
              <a:endParaRPr lang="es-ES_tradnl" sz="1600" dirty="0">
                <a:solidFill>
                  <a:srgbClr val="FFFFFF"/>
                </a:solidFill>
                <a:latin typeface="Roboto"/>
                <a:ea typeface="Roboto"/>
                <a:cs typeface="Roboto"/>
                <a:sym typeface="Roboto"/>
              </a:endParaRPr>
            </a:p>
          </p:txBody>
        </p:sp>
      </p:grpSp>
      <p:grpSp>
        <p:nvGrpSpPr>
          <p:cNvPr id="143" name="Google Shape;143;p15"/>
          <p:cNvGrpSpPr/>
          <p:nvPr/>
        </p:nvGrpSpPr>
        <p:grpSpPr>
          <a:xfrm>
            <a:off x="2934894" y="1322507"/>
            <a:ext cx="1464888" cy="1198199"/>
            <a:chOff x="3165132" y="2571750"/>
            <a:chExt cx="2084073" cy="1569600"/>
          </a:xfrm>
        </p:grpSpPr>
        <p:sp>
          <p:nvSpPr>
            <p:cNvPr id="144" name="Google Shape;144;p15"/>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txBox="1"/>
            <p:nvPr/>
          </p:nvSpPr>
          <p:spPr>
            <a:xfrm>
              <a:off x="3165132" y="2939303"/>
              <a:ext cx="2084073" cy="995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err="1">
                  <a:solidFill>
                    <a:srgbClr val="FFFFFF"/>
                  </a:solidFill>
                  <a:latin typeface="Roboto"/>
                  <a:ea typeface="Roboto"/>
                  <a:cs typeface="Roboto"/>
                  <a:sym typeface="Roboto"/>
                </a:rPr>
                <a:t>Integration</a:t>
              </a:r>
              <a:r>
                <a:rPr lang="es-ES_tradnl" sz="1600" b="1" dirty="0">
                  <a:solidFill>
                    <a:srgbClr val="FFFFFF"/>
                  </a:solidFill>
                  <a:latin typeface="Roboto"/>
                  <a:ea typeface="Roboto"/>
                  <a:cs typeface="Roboto"/>
                  <a:sym typeface="Roboto"/>
                </a:rPr>
                <a:t> OXI / </a:t>
              </a:r>
              <a:r>
                <a:rPr lang="es-ES_tradnl" sz="1600" b="1" dirty="0" err="1">
                  <a:solidFill>
                    <a:srgbClr val="FFFFFF"/>
                  </a:solidFill>
                  <a:latin typeface="Roboto"/>
                  <a:ea typeface="Roboto"/>
                  <a:cs typeface="Roboto"/>
                  <a:sym typeface="Roboto"/>
                </a:rPr>
                <a:t>OSRs</a:t>
              </a:r>
              <a:endParaRPr lang="es-ES_tradnl" sz="1600" dirty="0">
                <a:solidFill>
                  <a:srgbClr val="FFFFFF"/>
                </a:solidFill>
                <a:latin typeface="Roboto"/>
                <a:ea typeface="Roboto"/>
                <a:cs typeface="Roboto"/>
                <a:sym typeface="Roboto"/>
              </a:endParaRPr>
            </a:p>
          </p:txBody>
        </p:sp>
      </p:grpSp>
      <p:grpSp>
        <p:nvGrpSpPr>
          <p:cNvPr id="149" name="Google Shape;149;p15"/>
          <p:cNvGrpSpPr/>
          <p:nvPr/>
        </p:nvGrpSpPr>
        <p:grpSpPr>
          <a:xfrm>
            <a:off x="1202154" y="2067517"/>
            <a:ext cx="555956" cy="526331"/>
            <a:chOff x="4858107" y="2631301"/>
            <a:chExt cx="315000" cy="315000"/>
          </a:xfrm>
        </p:grpSpPr>
        <p:sp>
          <p:nvSpPr>
            <p:cNvPr id="150" name="Google Shape;150;p15"/>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sp>
        <p:nvSpPr>
          <p:cNvPr id="152" name="Google Shape;152;p15"/>
          <p:cNvSpPr txBox="1"/>
          <p:nvPr/>
        </p:nvSpPr>
        <p:spPr>
          <a:xfrm>
            <a:off x="237483" y="294076"/>
            <a:ext cx="2183984" cy="5121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944A1"/>
                </a:solidFill>
                <a:latin typeface="Roboto"/>
                <a:ea typeface="Roboto"/>
                <a:cs typeface="Roboto"/>
                <a:sym typeface="Roboto"/>
              </a:rPr>
              <a:t>12 Steps</a:t>
            </a:r>
            <a:endParaRPr sz="3000" dirty="0">
              <a:solidFill>
                <a:srgbClr val="0944A1"/>
              </a:solidFill>
              <a:latin typeface="Roboto"/>
              <a:ea typeface="Roboto"/>
              <a:cs typeface="Roboto"/>
              <a:sym typeface="Roboto"/>
            </a:endParaRPr>
          </a:p>
        </p:txBody>
      </p:sp>
      <p:grpSp>
        <p:nvGrpSpPr>
          <p:cNvPr id="54" name="Google Shape;140;p15">
            <a:extLst>
              <a:ext uri="{FF2B5EF4-FFF2-40B4-BE49-F238E27FC236}">
                <a16:creationId xmlns:a16="http://schemas.microsoft.com/office/drawing/2014/main" id="{A736C184-86C9-4CD7-8EE8-1415DC97ADA4}"/>
              </a:ext>
            </a:extLst>
          </p:cNvPr>
          <p:cNvGrpSpPr/>
          <p:nvPr/>
        </p:nvGrpSpPr>
        <p:grpSpPr>
          <a:xfrm>
            <a:off x="4379596" y="1280795"/>
            <a:ext cx="1593701" cy="1227181"/>
            <a:chOff x="284964" y="2601910"/>
            <a:chExt cx="1944600" cy="1569600"/>
          </a:xfrm>
        </p:grpSpPr>
        <p:sp>
          <p:nvSpPr>
            <p:cNvPr id="55" name="Google Shape;141;p15">
              <a:extLst>
                <a:ext uri="{FF2B5EF4-FFF2-40B4-BE49-F238E27FC236}">
                  <a16:creationId xmlns:a16="http://schemas.microsoft.com/office/drawing/2014/main" id="{E7211DB0-7CA0-407E-906B-683389F9FBF0}"/>
                </a:ext>
              </a:extLst>
            </p:cNvPr>
            <p:cNvSpPr/>
            <p:nvPr/>
          </p:nvSpPr>
          <p:spPr>
            <a:xfrm flipH="1">
              <a:off x="284964" y="2601910"/>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2;p15">
              <a:extLst>
                <a:ext uri="{FF2B5EF4-FFF2-40B4-BE49-F238E27FC236}">
                  <a16:creationId xmlns:a16="http://schemas.microsoft.com/office/drawing/2014/main" id="{D063A6BB-F937-4007-AA9D-362435602B78}"/>
                </a:ext>
              </a:extLst>
            </p:cNvPr>
            <p:cNvSpPr txBox="1"/>
            <p:nvPr/>
          </p:nvSpPr>
          <p:spPr>
            <a:xfrm>
              <a:off x="480413" y="2740781"/>
              <a:ext cx="1680669" cy="9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800" b="1" dirty="0">
                  <a:solidFill>
                    <a:srgbClr val="FFFFFF"/>
                  </a:solidFill>
                  <a:latin typeface="Roboto"/>
                  <a:ea typeface="Roboto"/>
                  <a:cs typeface="Roboto"/>
                  <a:sym typeface="Roboto"/>
                </a:rPr>
                <a:t>Control Panel </a:t>
              </a:r>
              <a:r>
                <a:rPr lang="es-ES_tradnl" sz="1800" b="1" dirty="0" err="1">
                  <a:solidFill>
                    <a:srgbClr val="FFFFFF"/>
                  </a:solidFill>
                  <a:latin typeface="Roboto"/>
                  <a:ea typeface="Roboto"/>
                  <a:cs typeface="Roboto"/>
                  <a:sym typeface="Roboto"/>
                </a:rPr>
                <a:t>Integration</a:t>
              </a:r>
              <a:endParaRPr lang="es-ES_tradnl" sz="1800" dirty="0">
                <a:solidFill>
                  <a:srgbClr val="FFFFFF"/>
                </a:solidFill>
                <a:latin typeface="Roboto"/>
                <a:ea typeface="Roboto"/>
                <a:cs typeface="Roboto"/>
                <a:sym typeface="Roboto"/>
              </a:endParaRPr>
            </a:p>
          </p:txBody>
        </p:sp>
      </p:grpSp>
      <p:grpSp>
        <p:nvGrpSpPr>
          <p:cNvPr id="64" name="Google Shape;143;p15">
            <a:extLst>
              <a:ext uri="{FF2B5EF4-FFF2-40B4-BE49-F238E27FC236}">
                <a16:creationId xmlns:a16="http://schemas.microsoft.com/office/drawing/2014/main" id="{784CA9B4-0F9B-4D6B-A739-DB0AA3A8AF50}"/>
              </a:ext>
            </a:extLst>
          </p:cNvPr>
          <p:cNvGrpSpPr/>
          <p:nvPr/>
        </p:nvGrpSpPr>
        <p:grpSpPr>
          <a:xfrm>
            <a:off x="6010870" y="1294119"/>
            <a:ext cx="1601866" cy="1152342"/>
            <a:chOff x="3216519" y="2571750"/>
            <a:chExt cx="2054514" cy="1569600"/>
          </a:xfrm>
        </p:grpSpPr>
        <p:sp>
          <p:nvSpPr>
            <p:cNvPr id="65" name="Google Shape;144;p15">
              <a:extLst>
                <a:ext uri="{FF2B5EF4-FFF2-40B4-BE49-F238E27FC236}">
                  <a16:creationId xmlns:a16="http://schemas.microsoft.com/office/drawing/2014/main" id="{645EAACA-8B95-4BB8-BBF8-E0F5810CA39C}"/>
                </a:ext>
              </a:extLst>
            </p:cNvPr>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5;p15">
              <a:extLst>
                <a:ext uri="{FF2B5EF4-FFF2-40B4-BE49-F238E27FC236}">
                  <a16:creationId xmlns:a16="http://schemas.microsoft.com/office/drawing/2014/main" id="{01EC23EB-9A20-451A-A691-E761DD8D8DCF}"/>
                </a:ext>
              </a:extLst>
            </p:cNvPr>
            <p:cNvSpPr txBox="1"/>
            <p:nvPr/>
          </p:nvSpPr>
          <p:spPr>
            <a:xfrm>
              <a:off x="3447633" y="2660112"/>
              <a:ext cx="1823400" cy="995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FFFF"/>
                  </a:solidFill>
                  <a:latin typeface="Roboto"/>
                  <a:ea typeface="Roboto"/>
                  <a:cs typeface="Roboto"/>
                  <a:sym typeface="Roboto"/>
                </a:rPr>
                <a:t>Offers &amp;  </a:t>
              </a:r>
              <a:r>
                <a:rPr lang="en-US" b="1" dirty="0">
                  <a:solidFill>
                    <a:srgbClr val="FFFFFF"/>
                  </a:solidFill>
                  <a:latin typeface="Roboto"/>
                  <a:ea typeface="Roboto"/>
                  <a:cs typeface="Roboto"/>
                  <a:sym typeface="Roboto"/>
                </a:rPr>
                <a:t>Add </a:t>
              </a:r>
              <a:r>
                <a:rPr lang="en-US" b="1" dirty="0" err="1">
                  <a:solidFill>
                    <a:srgbClr val="FFFFFF"/>
                  </a:solidFill>
                  <a:latin typeface="Roboto"/>
                  <a:ea typeface="Roboto"/>
                  <a:cs typeface="Roboto"/>
                  <a:sym typeface="Roboto"/>
                </a:rPr>
                <a:t>ons</a:t>
              </a:r>
              <a:r>
                <a:rPr lang="en-US" sz="1800" b="1" dirty="0">
                  <a:solidFill>
                    <a:srgbClr val="FFFFFF"/>
                  </a:solidFill>
                  <a:latin typeface="Roboto"/>
                  <a:ea typeface="Roboto"/>
                  <a:cs typeface="Roboto"/>
                  <a:sym typeface="Roboto"/>
                </a:rPr>
                <a:t> Set Up</a:t>
              </a:r>
              <a:endParaRPr lang="en-US" sz="1800" dirty="0">
                <a:solidFill>
                  <a:srgbClr val="FFFFFF"/>
                </a:solidFill>
                <a:latin typeface="Roboto"/>
                <a:ea typeface="Roboto"/>
                <a:cs typeface="Roboto"/>
                <a:sym typeface="Roboto"/>
              </a:endParaRPr>
            </a:p>
          </p:txBody>
        </p:sp>
      </p:grpSp>
      <p:sp>
        <p:nvSpPr>
          <p:cNvPr id="73" name="Google Shape;141;p15">
            <a:extLst>
              <a:ext uri="{FF2B5EF4-FFF2-40B4-BE49-F238E27FC236}">
                <a16:creationId xmlns:a16="http://schemas.microsoft.com/office/drawing/2014/main" id="{DCBAAFEC-9DA1-4B69-906D-8D6AC2CF0D51}"/>
              </a:ext>
            </a:extLst>
          </p:cNvPr>
          <p:cNvSpPr/>
          <p:nvPr/>
        </p:nvSpPr>
        <p:spPr>
          <a:xfrm flipH="1">
            <a:off x="45692" y="3039191"/>
            <a:ext cx="1258066" cy="1194305"/>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140;p15">
            <a:extLst>
              <a:ext uri="{FF2B5EF4-FFF2-40B4-BE49-F238E27FC236}">
                <a16:creationId xmlns:a16="http://schemas.microsoft.com/office/drawing/2014/main" id="{18C4C2FE-DBCC-40BF-B8EC-555A0DA6A93D}"/>
              </a:ext>
            </a:extLst>
          </p:cNvPr>
          <p:cNvGrpSpPr/>
          <p:nvPr/>
        </p:nvGrpSpPr>
        <p:grpSpPr>
          <a:xfrm>
            <a:off x="3049622" y="3050150"/>
            <a:ext cx="1529046" cy="1188943"/>
            <a:chOff x="866944" y="2608181"/>
            <a:chExt cx="1944600" cy="1569600"/>
          </a:xfrm>
        </p:grpSpPr>
        <p:sp>
          <p:nvSpPr>
            <p:cNvPr id="78" name="Google Shape;141;p15">
              <a:extLst>
                <a:ext uri="{FF2B5EF4-FFF2-40B4-BE49-F238E27FC236}">
                  <a16:creationId xmlns:a16="http://schemas.microsoft.com/office/drawing/2014/main" id="{232EC6CD-4B91-4765-B304-BD6FB26FD3E8}"/>
                </a:ext>
              </a:extLst>
            </p:cNvPr>
            <p:cNvSpPr/>
            <p:nvPr/>
          </p:nvSpPr>
          <p:spPr>
            <a:xfrm flipH="1">
              <a:off x="866944" y="2608181"/>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p15">
              <a:extLst>
                <a:ext uri="{FF2B5EF4-FFF2-40B4-BE49-F238E27FC236}">
                  <a16:creationId xmlns:a16="http://schemas.microsoft.com/office/drawing/2014/main" id="{12EE6206-555D-4714-9601-AF23B86C75C7}"/>
                </a:ext>
              </a:extLst>
            </p:cNvPr>
            <p:cNvSpPr txBox="1"/>
            <p:nvPr/>
          </p:nvSpPr>
          <p:spPr>
            <a:xfrm>
              <a:off x="1037928" y="2748125"/>
              <a:ext cx="1694663" cy="9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FFFFFF"/>
                  </a:solidFill>
                  <a:latin typeface="Roboto"/>
                  <a:ea typeface="Roboto"/>
                  <a:cs typeface="Roboto"/>
                  <a:sym typeface="Roboto"/>
                </a:rPr>
                <a:t>Pre Onsite Call</a:t>
              </a:r>
              <a:endParaRPr lang="es-ES_tradnl" sz="1600" dirty="0">
                <a:solidFill>
                  <a:srgbClr val="FFFFFF"/>
                </a:solidFill>
                <a:latin typeface="Roboto"/>
                <a:ea typeface="Roboto"/>
                <a:cs typeface="Roboto"/>
                <a:sym typeface="Roboto"/>
              </a:endParaRPr>
            </a:p>
          </p:txBody>
        </p:sp>
      </p:grpSp>
      <p:grpSp>
        <p:nvGrpSpPr>
          <p:cNvPr id="86" name="Google Shape;143;p15">
            <a:extLst>
              <a:ext uri="{FF2B5EF4-FFF2-40B4-BE49-F238E27FC236}">
                <a16:creationId xmlns:a16="http://schemas.microsoft.com/office/drawing/2014/main" id="{19DCBE9C-E7F8-4876-8D49-6EC656BC8AFE}"/>
              </a:ext>
            </a:extLst>
          </p:cNvPr>
          <p:cNvGrpSpPr/>
          <p:nvPr/>
        </p:nvGrpSpPr>
        <p:grpSpPr>
          <a:xfrm>
            <a:off x="4635939" y="3040894"/>
            <a:ext cx="1743283" cy="1198199"/>
            <a:chOff x="3216519" y="2571750"/>
            <a:chExt cx="2071734" cy="1569600"/>
          </a:xfrm>
        </p:grpSpPr>
        <p:sp>
          <p:nvSpPr>
            <p:cNvPr id="87" name="Google Shape;144;p15">
              <a:extLst>
                <a:ext uri="{FF2B5EF4-FFF2-40B4-BE49-F238E27FC236}">
                  <a16:creationId xmlns:a16="http://schemas.microsoft.com/office/drawing/2014/main" id="{39D0B7C4-9B7B-49BC-A9ED-0C888A1F5B00}"/>
                </a:ext>
              </a:extLst>
            </p:cNvPr>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5;p15">
              <a:extLst>
                <a:ext uri="{FF2B5EF4-FFF2-40B4-BE49-F238E27FC236}">
                  <a16:creationId xmlns:a16="http://schemas.microsoft.com/office/drawing/2014/main" id="{B8507B20-E624-4645-AE10-7796CEF3FA11}"/>
                </a:ext>
              </a:extLst>
            </p:cNvPr>
            <p:cNvSpPr txBox="1"/>
            <p:nvPr/>
          </p:nvSpPr>
          <p:spPr>
            <a:xfrm>
              <a:off x="3464853" y="2760098"/>
              <a:ext cx="1823400" cy="995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800" b="1" dirty="0" err="1">
                  <a:solidFill>
                    <a:srgbClr val="FFFFFF"/>
                  </a:solidFill>
                  <a:latin typeface="Roboto"/>
                  <a:ea typeface="Roboto"/>
                  <a:cs typeface="Roboto"/>
                  <a:sym typeface="Roboto"/>
                </a:rPr>
                <a:t>Onsite</a:t>
              </a:r>
              <a:endParaRPr lang="es-ES_tradnl" sz="1800" dirty="0">
                <a:solidFill>
                  <a:srgbClr val="FFFFFF"/>
                </a:solidFill>
                <a:latin typeface="Roboto"/>
                <a:ea typeface="Roboto"/>
                <a:cs typeface="Roboto"/>
                <a:sym typeface="Roboto"/>
              </a:endParaRPr>
            </a:p>
          </p:txBody>
        </p:sp>
      </p:grpSp>
      <p:grpSp>
        <p:nvGrpSpPr>
          <p:cNvPr id="92" name="Google Shape;149;p15">
            <a:extLst>
              <a:ext uri="{FF2B5EF4-FFF2-40B4-BE49-F238E27FC236}">
                <a16:creationId xmlns:a16="http://schemas.microsoft.com/office/drawing/2014/main" id="{57C34718-C434-4417-A0B6-A4EFD71E8F6E}"/>
              </a:ext>
            </a:extLst>
          </p:cNvPr>
          <p:cNvGrpSpPr/>
          <p:nvPr/>
        </p:nvGrpSpPr>
        <p:grpSpPr>
          <a:xfrm>
            <a:off x="5784467" y="2019017"/>
            <a:ext cx="555956" cy="526331"/>
            <a:chOff x="4858107" y="2631301"/>
            <a:chExt cx="315000" cy="315000"/>
          </a:xfrm>
        </p:grpSpPr>
        <p:sp>
          <p:nvSpPr>
            <p:cNvPr id="93" name="Google Shape;150;p15">
              <a:extLst>
                <a:ext uri="{FF2B5EF4-FFF2-40B4-BE49-F238E27FC236}">
                  <a16:creationId xmlns:a16="http://schemas.microsoft.com/office/drawing/2014/main" id="{D4851FBD-B65C-41A6-B5BC-AAE02B0D7405}"/>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1;p15">
              <a:extLst>
                <a:ext uri="{FF2B5EF4-FFF2-40B4-BE49-F238E27FC236}">
                  <a16:creationId xmlns:a16="http://schemas.microsoft.com/office/drawing/2014/main" id="{42A757D7-AB01-43D6-A074-FB5C265923A5}"/>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95" name="Google Shape;149;p15">
            <a:extLst>
              <a:ext uri="{FF2B5EF4-FFF2-40B4-BE49-F238E27FC236}">
                <a16:creationId xmlns:a16="http://schemas.microsoft.com/office/drawing/2014/main" id="{A46CE65F-B50B-4BC1-BC57-841DF1858394}"/>
              </a:ext>
            </a:extLst>
          </p:cNvPr>
          <p:cNvGrpSpPr/>
          <p:nvPr/>
        </p:nvGrpSpPr>
        <p:grpSpPr>
          <a:xfrm>
            <a:off x="4028916" y="2061704"/>
            <a:ext cx="555956" cy="526331"/>
            <a:chOff x="4858107" y="2631301"/>
            <a:chExt cx="315000" cy="315000"/>
          </a:xfrm>
        </p:grpSpPr>
        <p:sp>
          <p:nvSpPr>
            <p:cNvPr id="96" name="Google Shape;150;p15">
              <a:extLst>
                <a:ext uri="{FF2B5EF4-FFF2-40B4-BE49-F238E27FC236}">
                  <a16:creationId xmlns:a16="http://schemas.microsoft.com/office/drawing/2014/main" id="{B932AE05-A50D-42D1-8A39-6A3827A85366}"/>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1;p15">
              <a:extLst>
                <a:ext uri="{FF2B5EF4-FFF2-40B4-BE49-F238E27FC236}">
                  <a16:creationId xmlns:a16="http://schemas.microsoft.com/office/drawing/2014/main" id="{1CBB69B9-E9F1-450B-8E38-7ADB3BB995D4}"/>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98" name="Google Shape;149;p15">
            <a:extLst>
              <a:ext uri="{FF2B5EF4-FFF2-40B4-BE49-F238E27FC236}">
                <a16:creationId xmlns:a16="http://schemas.microsoft.com/office/drawing/2014/main" id="{F2AA9B9B-6375-46F0-BF58-B1D80E5EBD6E}"/>
              </a:ext>
            </a:extLst>
          </p:cNvPr>
          <p:cNvGrpSpPr/>
          <p:nvPr/>
        </p:nvGrpSpPr>
        <p:grpSpPr>
          <a:xfrm>
            <a:off x="2606500" y="2020312"/>
            <a:ext cx="555956" cy="526331"/>
            <a:chOff x="4858107" y="2631301"/>
            <a:chExt cx="315000" cy="315000"/>
          </a:xfrm>
        </p:grpSpPr>
        <p:sp>
          <p:nvSpPr>
            <p:cNvPr id="99" name="Google Shape;150;p15">
              <a:extLst>
                <a:ext uri="{FF2B5EF4-FFF2-40B4-BE49-F238E27FC236}">
                  <a16:creationId xmlns:a16="http://schemas.microsoft.com/office/drawing/2014/main" id="{983770E9-137D-4172-9189-D6CC38FF3C95}"/>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1;p15">
              <a:extLst>
                <a:ext uri="{FF2B5EF4-FFF2-40B4-BE49-F238E27FC236}">
                  <a16:creationId xmlns:a16="http://schemas.microsoft.com/office/drawing/2014/main" id="{20C14861-1B61-425E-BA0A-61ED6E298CA4}"/>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01" name="Google Shape;140;p15">
            <a:extLst>
              <a:ext uri="{FF2B5EF4-FFF2-40B4-BE49-F238E27FC236}">
                <a16:creationId xmlns:a16="http://schemas.microsoft.com/office/drawing/2014/main" id="{B3BF6956-C7E4-4B74-A243-2107F2D1288E}"/>
              </a:ext>
            </a:extLst>
          </p:cNvPr>
          <p:cNvGrpSpPr/>
          <p:nvPr/>
        </p:nvGrpSpPr>
        <p:grpSpPr>
          <a:xfrm>
            <a:off x="6321618" y="3037945"/>
            <a:ext cx="1315373" cy="1199457"/>
            <a:chOff x="866944" y="2608181"/>
            <a:chExt cx="1944601" cy="1569600"/>
          </a:xfrm>
        </p:grpSpPr>
        <p:sp>
          <p:nvSpPr>
            <p:cNvPr id="102" name="Google Shape;141;p15">
              <a:extLst>
                <a:ext uri="{FF2B5EF4-FFF2-40B4-BE49-F238E27FC236}">
                  <a16:creationId xmlns:a16="http://schemas.microsoft.com/office/drawing/2014/main" id="{93B7D795-E859-47CE-945C-6A43EE4A5DE4}"/>
                </a:ext>
              </a:extLst>
            </p:cNvPr>
            <p:cNvSpPr/>
            <p:nvPr/>
          </p:nvSpPr>
          <p:spPr>
            <a:xfrm flipH="1">
              <a:off x="866944" y="2608181"/>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2;p15">
              <a:extLst>
                <a:ext uri="{FF2B5EF4-FFF2-40B4-BE49-F238E27FC236}">
                  <a16:creationId xmlns:a16="http://schemas.microsoft.com/office/drawing/2014/main" id="{91ABEAA5-179A-4F9F-872D-E95D69AE7CFF}"/>
                </a:ext>
              </a:extLst>
            </p:cNvPr>
            <p:cNvSpPr txBox="1"/>
            <p:nvPr/>
          </p:nvSpPr>
          <p:spPr>
            <a:xfrm>
              <a:off x="952104" y="2809425"/>
              <a:ext cx="1859441" cy="11722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400" b="1" dirty="0" err="1">
                  <a:solidFill>
                    <a:srgbClr val="FFFFFF"/>
                  </a:solidFill>
                  <a:latin typeface="Roboto"/>
                  <a:ea typeface="Roboto"/>
                  <a:cs typeface="Roboto"/>
                  <a:sym typeface="Roboto"/>
                </a:rPr>
                <a:t>Verification</a:t>
              </a:r>
              <a:r>
                <a:rPr lang="es-ES_tradnl" sz="1400" b="1" dirty="0">
                  <a:solidFill>
                    <a:srgbClr val="FFFFFF"/>
                  </a:solidFill>
                  <a:latin typeface="Roboto"/>
                  <a:ea typeface="Roboto"/>
                  <a:cs typeface="Roboto"/>
                  <a:sym typeface="Roboto"/>
                </a:rPr>
                <a:t> </a:t>
              </a:r>
              <a:r>
                <a:rPr lang="es-ES_tradnl" sz="1400" b="1" dirty="0" err="1">
                  <a:solidFill>
                    <a:srgbClr val="FFFFFF"/>
                  </a:solidFill>
                  <a:latin typeface="Roboto"/>
                  <a:ea typeface="Roboto"/>
                  <a:cs typeface="Roboto"/>
                  <a:sym typeface="Roboto"/>
                </a:rPr>
                <a:t>Onsite</a:t>
              </a:r>
              <a:endParaRPr lang="es-ES_tradnl" sz="1400" dirty="0">
                <a:solidFill>
                  <a:srgbClr val="FFFFFF"/>
                </a:solidFill>
                <a:latin typeface="Roboto"/>
                <a:ea typeface="Roboto"/>
                <a:cs typeface="Roboto"/>
                <a:sym typeface="Roboto"/>
              </a:endParaRPr>
            </a:p>
          </p:txBody>
        </p:sp>
      </p:grpSp>
      <p:grpSp>
        <p:nvGrpSpPr>
          <p:cNvPr id="104" name="Google Shape;149;p15">
            <a:extLst>
              <a:ext uri="{FF2B5EF4-FFF2-40B4-BE49-F238E27FC236}">
                <a16:creationId xmlns:a16="http://schemas.microsoft.com/office/drawing/2014/main" id="{BAFADA39-E028-4940-9F8C-2A5E850C9111}"/>
              </a:ext>
            </a:extLst>
          </p:cNvPr>
          <p:cNvGrpSpPr/>
          <p:nvPr/>
        </p:nvGrpSpPr>
        <p:grpSpPr>
          <a:xfrm>
            <a:off x="4402450" y="3831418"/>
            <a:ext cx="555956" cy="526331"/>
            <a:chOff x="4858107" y="2631301"/>
            <a:chExt cx="315000" cy="315000"/>
          </a:xfrm>
        </p:grpSpPr>
        <p:sp>
          <p:nvSpPr>
            <p:cNvPr id="105" name="Google Shape;150;p15">
              <a:extLst>
                <a:ext uri="{FF2B5EF4-FFF2-40B4-BE49-F238E27FC236}">
                  <a16:creationId xmlns:a16="http://schemas.microsoft.com/office/drawing/2014/main" id="{9AAA3D37-633A-4F64-BFAB-BB491E8BFEE8}"/>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1;p15">
              <a:extLst>
                <a:ext uri="{FF2B5EF4-FFF2-40B4-BE49-F238E27FC236}">
                  <a16:creationId xmlns:a16="http://schemas.microsoft.com/office/drawing/2014/main" id="{7696C96B-77F5-4255-B8BB-FFFC6245FAF7}"/>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07" name="Google Shape;149;p15">
            <a:extLst>
              <a:ext uri="{FF2B5EF4-FFF2-40B4-BE49-F238E27FC236}">
                <a16:creationId xmlns:a16="http://schemas.microsoft.com/office/drawing/2014/main" id="{8EC3B382-DA2B-4C4C-AC39-87F79C01A4DC}"/>
              </a:ext>
            </a:extLst>
          </p:cNvPr>
          <p:cNvGrpSpPr/>
          <p:nvPr/>
        </p:nvGrpSpPr>
        <p:grpSpPr>
          <a:xfrm>
            <a:off x="2722270" y="3876210"/>
            <a:ext cx="555956" cy="526331"/>
            <a:chOff x="4858107" y="2631301"/>
            <a:chExt cx="315000" cy="315000"/>
          </a:xfrm>
        </p:grpSpPr>
        <p:sp>
          <p:nvSpPr>
            <p:cNvPr id="108" name="Google Shape;150;p15">
              <a:extLst>
                <a:ext uri="{FF2B5EF4-FFF2-40B4-BE49-F238E27FC236}">
                  <a16:creationId xmlns:a16="http://schemas.microsoft.com/office/drawing/2014/main" id="{BC4D4160-AC79-49B5-AADD-A0E3FB3D63D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1;p15">
              <a:extLst>
                <a:ext uri="{FF2B5EF4-FFF2-40B4-BE49-F238E27FC236}">
                  <a16:creationId xmlns:a16="http://schemas.microsoft.com/office/drawing/2014/main" id="{0FC85B21-0B5C-4F04-BFA9-46BEA0D6AF88}"/>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10" name="Google Shape;149;p15">
            <a:extLst>
              <a:ext uri="{FF2B5EF4-FFF2-40B4-BE49-F238E27FC236}">
                <a16:creationId xmlns:a16="http://schemas.microsoft.com/office/drawing/2014/main" id="{BA880FF1-5377-42D5-87F0-64948CDA9BBB}"/>
              </a:ext>
            </a:extLst>
          </p:cNvPr>
          <p:cNvGrpSpPr/>
          <p:nvPr/>
        </p:nvGrpSpPr>
        <p:grpSpPr>
          <a:xfrm>
            <a:off x="957625" y="3912197"/>
            <a:ext cx="555956" cy="526331"/>
            <a:chOff x="4858107" y="2631301"/>
            <a:chExt cx="315000" cy="315000"/>
          </a:xfrm>
        </p:grpSpPr>
        <p:sp>
          <p:nvSpPr>
            <p:cNvPr id="111" name="Google Shape;150;p15">
              <a:extLst>
                <a:ext uri="{FF2B5EF4-FFF2-40B4-BE49-F238E27FC236}">
                  <a16:creationId xmlns:a16="http://schemas.microsoft.com/office/drawing/2014/main" id="{21A48148-5ECB-44E1-AD54-F426C12F5EC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1;p15">
              <a:extLst>
                <a:ext uri="{FF2B5EF4-FFF2-40B4-BE49-F238E27FC236}">
                  <a16:creationId xmlns:a16="http://schemas.microsoft.com/office/drawing/2014/main" id="{7A530CBE-3717-49C3-9493-1FB416B30419}"/>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13" name="Google Shape;149;p15">
            <a:extLst>
              <a:ext uri="{FF2B5EF4-FFF2-40B4-BE49-F238E27FC236}">
                <a16:creationId xmlns:a16="http://schemas.microsoft.com/office/drawing/2014/main" id="{4703E50A-4C0B-4B8D-B718-4D4947AD65D1}"/>
              </a:ext>
            </a:extLst>
          </p:cNvPr>
          <p:cNvGrpSpPr/>
          <p:nvPr/>
        </p:nvGrpSpPr>
        <p:grpSpPr>
          <a:xfrm>
            <a:off x="6001078" y="3816624"/>
            <a:ext cx="555956" cy="526331"/>
            <a:chOff x="4858107" y="2631301"/>
            <a:chExt cx="315000" cy="315000"/>
          </a:xfrm>
        </p:grpSpPr>
        <p:sp>
          <p:nvSpPr>
            <p:cNvPr id="114" name="Google Shape;150;p15">
              <a:extLst>
                <a:ext uri="{FF2B5EF4-FFF2-40B4-BE49-F238E27FC236}">
                  <a16:creationId xmlns:a16="http://schemas.microsoft.com/office/drawing/2014/main" id="{1ACB3DD3-2DC1-42A2-B164-219C9845DC9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1;p15">
              <a:extLst>
                <a:ext uri="{FF2B5EF4-FFF2-40B4-BE49-F238E27FC236}">
                  <a16:creationId xmlns:a16="http://schemas.microsoft.com/office/drawing/2014/main" id="{24E18579-B2AA-4750-A5DE-175C0B5BF8ED}"/>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19" name="Google Shape;149;p15">
            <a:extLst>
              <a:ext uri="{FF2B5EF4-FFF2-40B4-BE49-F238E27FC236}">
                <a16:creationId xmlns:a16="http://schemas.microsoft.com/office/drawing/2014/main" id="{E9C015B5-7D97-4951-8A20-55EA6522429B}"/>
              </a:ext>
            </a:extLst>
          </p:cNvPr>
          <p:cNvGrpSpPr/>
          <p:nvPr/>
        </p:nvGrpSpPr>
        <p:grpSpPr>
          <a:xfrm>
            <a:off x="7427652" y="3778664"/>
            <a:ext cx="555956" cy="526331"/>
            <a:chOff x="4858107" y="2631301"/>
            <a:chExt cx="315000" cy="315000"/>
          </a:xfrm>
        </p:grpSpPr>
        <p:sp>
          <p:nvSpPr>
            <p:cNvPr id="120" name="Google Shape;150;p15">
              <a:extLst>
                <a:ext uri="{FF2B5EF4-FFF2-40B4-BE49-F238E27FC236}">
                  <a16:creationId xmlns:a16="http://schemas.microsoft.com/office/drawing/2014/main" id="{F8100153-D197-4CD9-9BBC-43F11C0564A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1;p15">
              <a:extLst>
                <a:ext uri="{FF2B5EF4-FFF2-40B4-BE49-F238E27FC236}">
                  <a16:creationId xmlns:a16="http://schemas.microsoft.com/office/drawing/2014/main" id="{C7EE6919-38A0-496C-BBD8-26584936B175}"/>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sp>
        <p:nvSpPr>
          <p:cNvPr id="122" name="Google Shape;142;p15">
            <a:extLst>
              <a:ext uri="{FF2B5EF4-FFF2-40B4-BE49-F238E27FC236}">
                <a16:creationId xmlns:a16="http://schemas.microsoft.com/office/drawing/2014/main" id="{B9D77060-C973-430B-883D-51313A275B67}"/>
              </a:ext>
            </a:extLst>
          </p:cNvPr>
          <p:cNvSpPr txBox="1"/>
          <p:nvPr/>
        </p:nvSpPr>
        <p:spPr>
          <a:xfrm>
            <a:off x="7715169" y="3148649"/>
            <a:ext cx="1316870" cy="9758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200" b="1" dirty="0">
                <a:solidFill>
                  <a:srgbClr val="FFFFFF"/>
                </a:solidFill>
                <a:latin typeface="Roboto"/>
                <a:ea typeface="Roboto"/>
                <a:cs typeface="Roboto"/>
                <a:sym typeface="Roboto"/>
              </a:rPr>
              <a:t>Post Implementation</a:t>
            </a:r>
            <a:endParaRPr lang="es-ES_tradnl" sz="1200" dirty="0">
              <a:solidFill>
                <a:srgbClr val="FFFFFF"/>
              </a:solidFill>
              <a:latin typeface="Roboto"/>
              <a:ea typeface="Roboto"/>
              <a:cs typeface="Roboto"/>
              <a:sym typeface="Roboto"/>
            </a:endParaRPr>
          </a:p>
        </p:txBody>
      </p:sp>
      <p:sp>
        <p:nvSpPr>
          <p:cNvPr id="123" name="Google Shape;145;p15">
            <a:extLst>
              <a:ext uri="{FF2B5EF4-FFF2-40B4-BE49-F238E27FC236}">
                <a16:creationId xmlns:a16="http://schemas.microsoft.com/office/drawing/2014/main" id="{ABACCA71-55D8-4644-AB30-3491A610B112}"/>
              </a:ext>
            </a:extLst>
          </p:cNvPr>
          <p:cNvSpPr txBox="1"/>
          <p:nvPr/>
        </p:nvSpPr>
        <p:spPr>
          <a:xfrm>
            <a:off x="45692" y="3090583"/>
            <a:ext cx="1233610" cy="9094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FFFFFF"/>
                </a:solidFill>
                <a:latin typeface="Roboto"/>
                <a:ea typeface="Roboto"/>
                <a:cs typeface="Roboto"/>
                <a:sym typeface="Roboto"/>
              </a:rPr>
              <a:t>Property CM Activation</a:t>
            </a:r>
            <a:endParaRPr lang="en-US" sz="1600" dirty="0">
              <a:solidFill>
                <a:srgbClr val="FFFFFF"/>
              </a:solidFill>
              <a:latin typeface="Roboto"/>
              <a:ea typeface="Roboto"/>
              <a:cs typeface="Roboto"/>
              <a:sym typeface="Roboto"/>
            </a:endParaRPr>
          </a:p>
        </p:txBody>
      </p:sp>
      <p:grpSp>
        <p:nvGrpSpPr>
          <p:cNvPr id="67" name="Google Shape;140;p15">
            <a:extLst>
              <a:ext uri="{FF2B5EF4-FFF2-40B4-BE49-F238E27FC236}">
                <a16:creationId xmlns:a16="http://schemas.microsoft.com/office/drawing/2014/main" id="{C1F1A0B4-3B3F-44C9-B951-64542B294286}"/>
              </a:ext>
            </a:extLst>
          </p:cNvPr>
          <p:cNvGrpSpPr/>
          <p:nvPr/>
        </p:nvGrpSpPr>
        <p:grpSpPr>
          <a:xfrm>
            <a:off x="7581676" y="1260315"/>
            <a:ext cx="1411296" cy="1227181"/>
            <a:chOff x="547599" y="2618884"/>
            <a:chExt cx="1944600" cy="1569600"/>
          </a:xfrm>
        </p:grpSpPr>
        <p:sp>
          <p:nvSpPr>
            <p:cNvPr id="68" name="Google Shape;141;p15">
              <a:extLst>
                <a:ext uri="{FF2B5EF4-FFF2-40B4-BE49-F238E27FC236}">
                  <a16:creationId xmlns:a16="http://schemas.microsoft.com/office/drawing/2014/main" id="{F2400C86-457A-4445-919F-945CE8942CCA}"/>
                </a:ext>
              </a:extLst>
            </p:cNvPr>
            <p:cNvSpPr/>
            <p:nvPr/>
          </p:nvSpPr>
          <p:spPr>
            <a:xfrm flipH="1">
              <a:off x="547599" y="2618884"/>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2;p15">
              <a:extLst>
                <a:ext uri="{FF2B5EF4-FFF2-40B4-BE49-F238E27FC236}">
                  <a16:creationId xmlns:a16="http://schemas.microsoft.com/office/drawing/2014/main" id="{BC2927E1-C25B-47DC-A998-68412F567DCB}"/>
                </a:ext>
              </a:extLst>
            </p:cNvPr>
            <p:cNvSpPr txBox="1"/>
            <p:nvPr/>
          </p:nvSpPr>
          <p:spPr>
            <a:xfrm>
              <a:off x="575147" y="2969774"/>
              <a:ext cx="1889504" cy="9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800" b="1" dirty="0">
                  <a:solidFill>
                    <a:srgbClr val="FFFFFF"/>
                  </a:solidFill>
                  <a:latin typeface="Roboto"/>
                  <a:ea typeface="Roboto"/>
                  <a:cs typeface="Roboto"/>
                  <a:sym typeface="Roboto"/>
                </a:rPr>
                <a:t>Salesforce</a:t>
              </a:r>
              <a:endParaRPr lang="es-ES_tradnl" sz="1800" dirty="0">
                <a:solidFill>
                  <a:srgbClr val="FFFFFF"/>
                </a:solidFill>
                <a:latin typeface="Roboto"/>
                <a:ea typeface="Roboto"/>
                <a:cs typeface="Roboto"/>
                <a:sym typeface="Roboto"/>
              </a:endParaRPr>
            </a:p>
          </p:txBody>
        </p:sp>
      </p:grpSp>
      <p:grpSp>
        <p:nvGrpSpPr>
          <p:cNvPr id="116" name="Google Shape;149;p15">
            <a:extLst>
              <a:ext uri="{FF2B5EF4-FFF2-40B4-BE49-F238E27FC236}">
                <a16:creationId xmlns:a16="http://schemas.microsoft.com/office/drawing/2014/main" id="{EA8BD1E3-5B77-4104-AF69-411BE5EFCE71}"/>
              </a:ext>
            </a:extLst>
          </p:cNvPr>
          <p:cNvGrpSpPr/>
          <p:nvPr/>
        </p:nvGrpSpPr>
        <p:grpSpPr>
          <a:xfrm>
            <a:off x="7159212" y="1969141"/>
            <a:ext cx="555956" cy="526331"/>
            <a:chOff x="4858107" y="2631301"/>
            <a:chExt cx="315000" cy="315000"/>
          </a:xfrm>
        </p:grpSpPr>
        <p:sp>
          <p:nvSpPr>
            <p:cNvPr id="117" name="Google Shape;150;p15">
              <a:extLst>
                <a:ext uri="{FF2B5EF4-FFF2-40B4-BE49-F238E27FC236}">
                  <a16:creationId xmlns:a16="http://schemas.microsoft.com/office/drawing/2014/main" id="{FCE8673B-D6D8-4FA4-BCED-D41DD78A9602}"/>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1;p15">
              <a:extLst>
                <a:ext uri="{FF2B5EF4-FFF2-40B4-BE49-F238E27FC236}">
                  <a16:creationId xmlns:a16="http://schemas.microsoft.com/office/drawing/2014/main" id="{5731BE50-43A1-4414-9158-E2DD6438D331}"/>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spTree>
    <p:extLst>
      <p:ext uri="{BB962C8B-B14F-4D97-AF65-F5344CB8AC3E}">
        <p14:creationId xmlns:p14="http://schemas.microsoft.com/office/powerpoint/2010/main" val="344195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80" name="Google Shape;143;p15">
            <a:extLst>
              <a:ext uri="{FF2B5EF4-FFF2-40B4-BE49-F238E27FC236}">
                <a16:creationId xmlns:a16="http://schemas.microsoft.com/office/drawing/2014/main" id="{7F3612B4-6509-454C-BDCF-3775F5DDC00B}"/>
              </a:ext>
            </a:extLst>
          </p:cNvPr>
          <p:cNvGrpSpPr/>
          <p:nvPr/>
        </p:nvGrpSpPr>
        <p:grpSpPr>
          <a:xfrm>
            <a:off x="1356202" y="3051222"/>
            <a:ext cx="1693420" cy="1188943"/>
            <a:chOff x="3203033" y="2571750"/>
            <a:chExt cx="2012476" cy="1569600"/>
          </a:xfrm>
        </p:grpSpPr>
        <p:sp>
          <p:nvSpPr>
            <p:cNvPr id="81" name="Google Shape;144;p15">
              <a:extLst>
                <a:ext uri="{FF2B5EF4-FFF2-40B4-BE49-F238E27FC236}">
                  <a16:creationId xmlns:a16="http://schemas.microsoft.com/office/drawing/2014/main" id="{70317DA6-F690-4E1C-A062-00CC8B13D55E}"/>
                </a:ext>
              </a:extLst>
            </p:cNvPr>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5;p15">
              <a:extLst>
                <a:ext uri="{FF2B5EF4-FFF2-40B4-BE49-F238E27FC236}">
                  <a16:creationId xmlns:a16="http://schemas.microsoft.com/office/drawing/2014/main" id="{15020C2F-D897-4836-B2D5-467332F5CE63}"/>
                </a:ext>
              </a:extLst>
            </p:cNvPr>
            <p:cNvSpPr txBox="1"/>
            <p:nvPr/>
          </p:nvSpPr>
          <p:spPr>
            <a:xfrm>
              <a:off x="3203033" y="2742639"/>
              <a:ext cx="2012476" cy="12460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err="1">
                  <a:solidFill>
                    <a:srgbClr val="FFFFFF"/>
                  </a:solidFill>
                  <a:latin typeface="Roboto"/>
                  <a:ea typeface="Roboto"/>
                  <a:cs typeface="Roboto"/>
                  <a:sym typeface="Roboto"/>
                </a:rPr>
                <a:t>Property</a:t>
              </a:r>
              <a:r>
                <a:rPr lang="es-ES_tradnl" sz="1600" b="1" dirty="0">
                  <a:solidFill>
                    <a:srgbClr val="FFFFFF"/>
                  </a:solidFill>
                  <a:latin typeface="Roboto"/>
                  <a:ea typeface="Roboto"/>
                  <a:cs typeface="Roboto"/>
                  <a:sym typeface="Roboto"/>
                </a:rPr>
                <a:t> Implementation </a:t>
              </a:r>
              <a:r>
                <a:rPr lang="es-ES_tradnl" sz="1600" b="1" dirty="0" err="1">
                  <a:solidFill>
                    <a:srgbClr val="FFFFFF"/>
                  </a:solidFill>
                  <a:latin typeface="Roboto"/>
                  <a:ea typeface="Roboto"/>
                  <a:cs typeface="Roboto"/>
                  <a:sym typeface="Roboto"/>
                </a:rPr>
                <a:t>Call</a:t>
              </a:r>
              <a:r>
                <a:rPr lang="es-ES_tradnl" sz="1600" b="1" dirty="0">
                  <a:solidFill>
                    <a:srgbClr val="FFFFFF"/>
                  </a:solidFill>
                  <a:latin typeface="Roboto"/>
                  <a:ea typeface="Roboto"/>
                  <a:cs typeface="Roboto"/>
                  <a:sym typeface="Roboto"/>
                </a:rPr>
                <a:t>.</a:t>
              </a:r>
              <a:endParaRPr lang="es-ES_tradnl" sz="1600" dirty="0">
                <a:solidFill>
                  <a:srgbClr val="FFFFFF"/>
                </a:solidFill>
                <a:latin typeface="Roboto"/>
                <a:ea typeface="Roboto"/>
                <a:cs typeface="Roboto"/>
                <a:sym typeface="Roboto"/>
              </a:endParaRPr>
            </a:p>
          </p:txBody>
        </p:sp>
      </p:grpSp>
      <p:grpSp>
        <p:nvGrpSpPr>
          <p:cNvPr id="134" name="Google Shape;134;p15"/>
          <p:cNvGrpSpPr/>
          <p:nvPr/>
        </p:nvGrpSpPr>
        <p:grpSpPr>
          <a:xfrm>
            <a:off x="7696921" y="3020460"/>
            <a:ext cx="1356376" cy="1243615"/>
            <a:chOff x="3216519" y="1002150"/>
            <a:chExt cx="1944600" cy="1569600"/>
          </a:xfrm>
        </p:grpSpPr>
        <p:sp>
          <p:nvSpPr>
            <p:cNvPr id="135" name="Google Shape;135;p15"/>
            <p:cNvSpPr/>
            <p:nvPr/>
          </p:nvSpPr>
          <p:spPr>
            <a:xfrm flipH="1">
              <a:off x="3216519" y="1002150"/>
              <a:ext cx="1944600" cy="1569600"/>
            </a:xfrm>
            <a:prstGeom prst="round2DiagRect">
              <a:avLst>
                <a:gd name="adj1" fmla="val 0"/>
                <a:gd name="adj2" fmla="val 17764"/>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txBox="1"/>
            <p:nvPr/>
          </p:nvSpPr>
          <p:spPr>
            <a:xfrm>
              <a:off x="3461164" y="1244663"/>
              <a:ext cx="1451700" cy="749100"/>
            </a:xfrm>
            <a:prstGeom prst="rect">
              <a:avLst/>
            </a:prstGeom>
            <a:solidFill>
              <a:srgbClr val="CC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dirty="0">
                <a:solidFill>
                  <a:srgbClr val="FFFFFF"/>
                </a:solidFill>
                <a:latin typeface="Roboto"/>
                <a:ea typeface="Roboto"/>
                <a:cs typeface="Roboto"/>
                <a:sym typeface="Roboto"/>
              </a:endParaRPr>
            </a:p>
          </p:txBody>
        </p:sp>
      </p:grpSp>
      <p:grpSp>
        <p:nvGrpSpPr>
          <p:cNvPr id="137" name="Google Shape;137;p15"/>
          <p:cNvGrpSpPr/>
          <p:nvPr/>
        </p:nvGrpSpPr>
        <p:grpSpPr>
          <a:xfrm>
            <a:off x="203364" y="1340012"/>
            <a:ext cx="1518247" cy="1210815"/>
            <a:chOff x="1271925" y="1002150"/>
            <a:chExt cx="1944600" cy="1569600"/>
          </a:xfrm>
        </p:grpSpPr>
        <p:sp>
          <p:nvSpPr>
            <p:cNvPr id="138" name="Google Shape;138;p15"/>
            <p:cNvSpPr/>
            <p:nvPr/>
          </p:nvSpPr>
          <p:spPr>
            <a:xfrm rot="10800000">
              <a:off x="1271925" y="1002150"/>
              <a:ext cx="1944600" cy="1569600"/>
            </a:xfrm>
            <a:prstGeom prst="round2DiagRect">
              <a:avLst>
                <a:gd name="adj1" fmla="val 0"/>
                <a:gd name="adj2" fmla="val 17764"/>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txBox="1"/>
            <p:nvPr/>
          </p:nvSpPr>
          <p:spPr>
            <a:xfrm>
              <a:off x="1496179" y="1357728"/>
              <a:ext cx="1496099" cy="936449"/>
            </a:xfrm>
            <a:prstGeom prst="rect">
              <a:avLst/>
            </a:prstGeom>
            <a:solidFill>
              <a:srgbClr val="99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800" b="1" dirty="0">
                  <a:solidFill>
                    <a:srgbClr val="FFFFFF"/>
                  </a:solidFill>
                  <a:latin typeface="Roboto"/>
                  <a:ea typeface="Roboto"/>
                  <a:cs typeface="Roboto"/>
                  <a:sym typeface="Roboto"/>
                </a:rPr>
                <a:t>Sales-</a:t>
              </a:r>
              <a:r>
                <a:rPr lang="es-ES_tradnl" sz="1800" b="1" dirty="0" err="1">
                  <a:solidFill>
                    <a:srgbClr val="FFFFFF"/>
                  </a:solidFill>
                  <a:latin typeface="Roboto"/>
                  <a:ea typeface="Roboto"/>
                  <a:cs typeface="Roboto"/>
                  <a:sym typeface="Roboto"/>
                </a:rPr>
                <a:t>Contract</a:t>
              </a:r>
              <a:endParaRPr sz="1800" b="1" dirty="0">
                <a:solidFill>
                  <a:srgbClr val="FFFFFF"/>
                </a:solidFill>
                <a:latin typeface="Roboto"/>
                <a:ea typeface="Roboto"/>
                <a:cs typeface="Roboto"/>
                <a:sym typeface="Roboto"/>
              </a:endParaRPr>
            </a:p>
          </p:txBody>
        </p:sp>
      </p:grpSp>
      <p:grpSp>
        <p:nvGrpSpPr>
          <p:cNvPr id="140" name="Google Shape;140;p15"/>
          <p:cNvGrpSpPr/>
          <p:nvPr/>
        </p:nvGrpSpPr>
        <p:grpSpPr>
          <a:xfrm>
            <a:off x="1805490" y="1321663"/>
            <a:ext cx="1636321" cy="1238587"/>
            <a:chOff x="866944" y="2608181"/>
            <a:chExt cx="1944600" cy="1569600"/>
          </a:xfrm>
        </p:grpSpPr>
        <p:sp>
          <p:nvSpPr>
            <p:cNvPr id="141" name="Google Shape;141;p15"/>
            <p:cNvSpPr/>
            <p:nvPr/>
          </p:nvSpPr>
          <p:spPr>
            <a:xfrm flipH="1">
              <a:off x="866944" y="2608181"/>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txBox="1"/>
            <p:nvPr/>
          </p:nvSpPr>
          <p:spPr>
            <a:xfrm>
              <a:off x="1040323" y="2831430"/>
              <a:ext cx="1725295" cy="9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err="1">
                  <a:solidFill>
                    <a:srgbClr val="FFFFFF"/>
                  </a:solidFill>
                  <a:latin typeface="Roboto"/>
                  <a:ea typeface="Roboto"/>
                  <a:cs typeface="Roboto"/>
                  <a:sym typeface="Roboto"/>
                </a:rPr>
                <a:t>Property</a:t>
              </a:r>
              <a:r>
                <a:rPr lang="es-ES_tradnl" sz="1600" b="1" dirty="0">
                  <a:solidFill>
                    <a:srgbClr val="FFFFFF"/>
                  </a:solidFill>
                  <a:latin typeface="Roboto"/>
                  <a:ea typeface="Roboto"/>
                  <a:cs typeface="Roboto"/>
                  <a:sym typeface="Roboto"/>
                </a:rPr>
                <a:t> </a:t>
              </a:r>
              <a:r>
                <a:rPr lang="es-ES_tradnl" sz="1600" b="1" dirty="0" err="1">
                  <a:solidFill>
                    <a:srgbClr val="FFFFFF"/>
                  </a:solidFill>
                  <a:latin typeface="Roboto"/>
                  <a:ea typeface="Roboto"/>
                  <a:cs typeface="Roboto"/>
                  <a:sym typeface="Roboto"/>
                </a:rPr>
                <a:t>Assignment</a:t>
              </a:r>
              <a:r>
                <a:rPr lang="es-ES_tradnl" sz="1600" b="1" dirty="0">
                  <a:solidFill>
                    <a:srgbClr val="FFFFFF"/>
                  </a:solidFill>
                  <a:latin typeface="Roboto"/>
                  <a:ea typeface="Roboto"/>
                  <a:cs typeface="Roboto"/>
                  <a:sym typeface="Roboto"/>
                </a:rPr>
                <a:t> </a:t>
              </a:r>
              <a:r>
                <a:rPr lang="es-ES_tradnl" sz="1600" b="1" dirty="0" err="1">
                  <a:solidFill>
                    <a:srgbClr val="FFFFFF"/>
                  </a:solidFill>
                  <a:latin typeface="Roboto"/>
                  <a:ea typeface="Roboto"/>
                  <a:cs typeface="Roboto"/>
                  <a:sym typeface="Roboto"/>
                </a:rPr>
                <a:t>to</a:t>
              </a:r>
              <a:r>
                <a:rPr lang="es-ES_tradnl" sz="1600" b="1" dirty="0">
                  <a:solidFill>
                    <a:srgbClr val="FFFFFF"/>
                  </a:solidFill>
                  <a:latin typeface="Roboto"/>
                  <a:ea typeface="Roboto"/>
                  <a:cs typeface="Roboto"/>
                  <a:sym typeface="Roboto"/>
                </a:rPr>
                <a:t> IM</a:t>
              </a:r>
              <a:endParaRPr lang="es-ES_tradnl" sz="1600" dirty="0">
                <a:solidFill>
                  <a:srgbClr val="FFFFFF"/>
                </a:solidFill>
                <a:latin typeface="Roboto"/>
                <a:ea typeface="Roboto"/>
                <a:cs typeface="Roboto"/>
                <a:sym typeface="Roboto"/>
              </a:endParaRPr>
            </a:p>
          </p:txBody>
        </p:sp>
      </p:grpSp>
      <p:grpSp>
        <p:nvGrpSpPr>
          <p:cNvPr id="143" name="Google Shape;143;p15"/>
          <p:cNvGrpSpPr/>
          <p:nvPr/>
        </p:nvGrpSpPr>
        <p:grpSpPr>
          <a:xfrm>
            <a:off x="3477876" y="1321663"/>
            <a:ext cx="1753666" cy="1198199"/>
            <a:chOff x="3184015" y="2571750"/>
            <a:chExt cx="2084073" cy="1569600"/>
          </a:xfrm>
        </p:grpSpPr>
        <p:sp>
          <p:nvSpPr>
            <p:cNvPr id="144" name="Google Shape;144;p15"/>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txBox="1"/>
            <p:nvPr/>
          </p:nvSpPr>
          <p:spPr>
            <a:xfrm>
              <a:off x="3184015" y="2606773"/>
              <a:ext cx="2084073" cy="995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a:solidFill>
                    <a:srgbClr val="FFFFFF"/>
                  </a:solidFill>
                  <a:latin typeface="Roboto"/>
                  <a:ea typeface="Roboto"/>
                  <a:cs typeface="Roboto"/>
                  <a:sym typeface="Roboto"/>
                </a:rPr>
                <a:t>IM </a:t>
              </a:r>
              <a:r>
                <a:rPr lang="es-ES_tradnl" sz="1600" b="1" dirty="0" err="1">
                  <a:solidFill>
                    <a:srgbClr val="FFFFFF"/>
                  </a:solidFill>
                  <a:latin typeface="Roboto"/>
                  <a:ea typeface="Roboto"/>
                  <a:cs typeface="Roboto"/>
                  <a:sym typeface="Roboto"/>
                </a:rPr>
                <a:t>Property</a:t>
              </a:r>
              <a:r>
                <a:rPr lang="es-ES_tradnl" sz="1600" b="1" dirty="0">
                  <a:solidFill>
                    <a:srgbClr val="FFFFFF"/>
                  </a:solidFill>
                  <a:latin typeface="Roboto"/>
                  <a:ea typeface="Roboto"/>
                  <a:cs typeface="Roboto"/>
                  <a:sym typeface="Roboto"/>
                </a:rPr>
                <a:t> </a:t>
              </a:r>
              <a:r>
                <a:rPr lang="es-ES_tradnl" sz="1600" b="1" dirty="0" err="1">
                  <a:solidFill>
                    <a:srgbClr val="FFFFFF"/>
                  </a:solidFill>
                  <a:latin typeface="Roboto"/>
                  <a:ea typeface="Roboto"/>
                  <a:cs typeface="Roboto"/>
                  <a:sym typeface="Roboto"/>
                </a:rPr>
                <a:t>First</a:t>
              </a:r>
              <a:r>
                <a:rPr lang="es-ES_tradnl" sz="1600" b="1" dirty="0">
                  <a:solidFill>
                    <a:srgbClr val="FFFFFF"/>
                  </a:solidFill>
                  <a:latin typeface="Roboto"/>
                  <a:ea typeface="Roboto"/>
                  <a:cs typeface="Roboto"/>
                  <a:sym typeface="Roboto"/>
                </a:rPr>
                <a:t> </a:t>
              </a:r>
              <a:r>
                <a:rPr lang="es-ES_tradnl" sz="1600" b="1" dirty="0" err="1">
                  <a:solidFill>
                    <a:srgbClr val="FFFFFF"/>
                  </a:solidFill>
                  <a:latin typeface="Roboto"/>
                  <a:ea typeface="Roboto"/>
                  <a:cs typeface="Roboto"/>
                  <a:sym typeface="Roboto"/>
                </a:rPr>
                <a:t>Comunication</a:t>
              </a:r>
              <a:endParaRPr lang="es-ES_tradnl" sz="1600" dirty="0">
                <a:solidFill>
                  <a:srgbClr val="FFFFFF"/>
                </a:solidFill>
                <a:latin typeface="Roboto"/>
                <a:ea typeface="Roboto"/>
                <a:cs typeface="Roboto"/>
                <a:sym typeface="Roboto"/>
              </a:endParaRPr>
            </a:p>
          </p:txBody>
        </p:sp>
      </p:grpSp>
      <p:grpSp>
        <p:nvGrpSpPr>
          <p:cNvPr id="149" name="Google Shape;149;p15"/>
          <p:cNvGrpSpPr/>
          <p:nvPr/>
        </p:nvGrpSpPr>
        <p:grpSpPr>
          <a:xfrm>
            <a:off x="1472840" y="2077527"/>
            <a:ext cx="555956" cy="526331"/>
            <a:chOff x="4858107" y="2631301"/>
            <a:chExt cx="315000" cy="315000"/>
          </a:xfrm>
        </p:grpSpPr>
        <p:sp>
          <p:nvSpPr>
            <p:cNvPr id="150" name="Google Shape;150;p15"/>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sp>
        <p:nvSpPr>
          <p:cNvPr id="152" name="Google Shape;152;p15"/>
          <p:cNvSpPr txBox="1"/>
          <p:nvPr/>
        </p:nvSpPr>
        <p:spPr>
          <a:xfrm>
            <a:off x="237483" y="299652"/>
            <a:ext cx="2183984" cy="5121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944A1"/>
                </a:solidFill>
                <a:latin typeface="Roboto"/>
                <a:ea typeface="Roboto"/>
                <a:cs typeface="Roboto"/>
                <a:sym typeface="Roboto"/>
              </a:rPr>
              <a:t>11 Steps</a:t>
            </a:r>
            <a:endParaRPr sz="3000" dirty="0">
              <a:solidFill>
                <a:srgbClr val="0944A1"/>
              </a:solidFill>
              <a:latin typeface="Roboto"/>
              <a:ea typeface="Roboto"/>
              <a:cs typeface="Roboto"/>
              <a:sym typeface="Roboto"/>
            </a:endParaRPr>
          </a:p>
        </p:txBody>
      </p:sp>
      <p:grpSp>
        <p:nvGrpSpPr>
          <p:cNvPr id="54" name="Google Shape;140;p15">
            <a:extLst>
              <a:ext uri="{FF2B5EF4-FFF2-40B4-BE49-F238E27FC236}">
                <a16:creationId xmlns:a16="http://schemas.microsoft.com/office/drawing/2014/main" id="{A736C184-86C9-4CD7-8EE8-1415DC97ADA4}"/>
              </a:ext>
            </a:extLst>
          </p:cNvPr>
          <p:cNvGrpSpPr/>
          <p:nvPr/>
        </p:nvGrpSpPr>
        <p:grpSpPr>
          <a:xfrm>
            <a:off x="5198074" y="1297820"/>
            <a:ext cx="1636321" cy="1227181"/>
            <a:chOff x="866944" y="2608181"/>
            <a:chExt cx="1944600" cy="1569600"/>
          </a:xfrm>
        </p:grpSpPr>
        <p:sp>
          <p:nvSpPr>
            <p:cNvPr id="55" name="Google Shape;141;p15">
              <a:extLst>
                <a:ext uri="{FF2B5EF4-FFF2-40B4-BE49-F238E27FC236}">
                  <a16:creationId xmlns:a16="http://schemas.microsoft.com/office/drawing/2014/main" id="{E7211DB0-7CA0-407E-906B-683389F9FBF0}"/>
                </a:ext>
              </a:extLst>
            </p:cNvPr>
            <p:cNvSpPr/>
            <p:nvPr/>
          </p:nvSpPr>
          <p:spPr>
            <a:xfrm flipH="1">
              <a:off x="866944" y="2608181"/>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2;p15">
              <a:extLst>
                <a:ext uri="{FF2B5EF4-FFF2-40B4-BE49-F238E27FC236}">
                  <a16:creationId xmlns:a16="http://schemas.microsoft.com/office/drawing/2014/main" id="{D063A6BB-F937-4007-AA9D-362435602B78}"/>
                </a:ext>
              </a:extLst>
            </p:cNvPr>
            <p:cNvSpPr txBox="1"/>
            <p:nvPr/>
          </p:nvSpPr>
          <p:spPr>
            <a:xfrm>
              <a:off x="1047027" y="2928290"/>
              <a:ext cx="1680669" cy="9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800" b="1" dirty="0">
                  <a:solidFill>
                    <a:srgbClr val="FFFFFF"/>
                  </a:solidFill>
                  <a:latin typeface="Roboto"/>
                  <a:ea typeface="Roboto"/>
                  <a:cs typeface="Roboto"/>
                  <a:sym typeface="Roboto"/>
                </a:rPr>
                <a:t>Data </a:t>
              </a:r>
              <a:r>
                <a:rPr lang="es-ES_tradnl" sz="1800" b="1" dirty="0" err="1">
                  <a:solidFill>
                    <a:srgbClr val="FFFFFF"/>
                  </a:solidFill>
                  <a:latin typeface="Roboto"/>
                  <a:ea typeface="Roboto"/>
                  <a:cs typeface="Roboto"/>
                  <a:sym typeface="Roboto"/>
                </a:rPr>
                <a:t>Entry</a:t>
              </a:r>
              <a:endParaRPr lang="es-ES_tradnl" sz="1800" dirty="0">
                <a:solidFill>
                  <a:srgbClr val="FFFFFF"/>
                </a:solidFill>
                <a:latin typeface="Roboto"/>
                <a:ea typeface="Roboto"/>
                <a:cs typeface="Roboto"/>
                <a:sym typeface="Roboto"/>
              </a:endParaRPr>
            </a:p>
          </p:txBody>
        </p:sp>
      </p:grpSp>
      <p:grpSp>
        <p:nvGrpSpPr>
          <p:cNvPr id="64" name="Google Shape;143;p15">
            <a:extLst>
              <a:ext uri="{FF2B5EF4-FFF2-40B4-BE49-F238E27FC236}">
                <a16:creationId xmlns:a16="http://schemas.microsoft.com/office/drawing/2014/main" id="{784CA9B4-0F9B-4D6B-A739-DB0AA3A8AF50}"/>
              </a:ext>
            </a:extLst>
          </p:cNvPr>
          <p:cNvGrpSpPr/>
          <p:nvPr/>
        </p:nvGrpSpPr>
        <p:grpSpPr>
          <a:xfrm>
            <a:off x="6897794" y="1306566"/>
            <a:ext cx="1728793" cy="1152342"/>
            <a:chOff x="3216519" y="2571750"/>
            <a:chExt cx="2054514" cy="1569600"/>
          </a:xfrm>
        </p:grpSpPr>
        <p:sp>
          <p:nvSpPr>
            <p:cNvPr id="65" name="Google Shape;144;p15">
              <a:extLst>
                <a:ext uri="{FF2B5EF4-FFF2-40B4-BE49-F238E27FC236}">
                  <a16:creationId xmlns:a16="http://schemas.microsoft.com/office/drawing/2014/main" id="{645EAACA-8B95-4BB8-BBF8-E0F5810CA39C}"/>
                </a:ext>
              </a:extLst>
            </p:cNvPr>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5;p15">
              <a:extLst>
                <a:ext uri="{FF2B5EF4-FFF2-40B4-BE49-F238E27FC236}">
                  <a16:creationId xmlns:a16="http://schemas.microsoft.com/office/drawing/2014/main" id="{01EC23EB-9A20-451A-A691-E761DD8D8DCF}"/>
                </a:ext>
              </a:extLst>
            </p:cNvPr>
            <p:cNvSpPr txBox="1"/>
            <p:nvPr/>
          </p:nvSpPr>
          <p:spPr>
            <a:xfrm>
              <a:off x="3447633" y="2660112"/>
              <a:ext cx="1823400" cy="995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FFFF"/>
                  </a:solidFill>
                  <a:latin typeface="Roboto"/>
                  <a:ea typeface="Roboto"/>
                  <a:cs typeface="Roboto"/>
                  <a:sym typeface="Roboto"/>
                </a:rPr>
                <a:t>Property Set Up In CP</a:t>
              </a:r>
              <a:r>
                <a:rPr lang="en" sz="1800" b="1" dirty="0">
                  <a:solidFill>
                    <a:srgbClr val="FFFFFF"/>
                  </a:solidFill>
                  <a:latin typeface="Roboto"/>
                  <a:ea typeface="Roboto"/>
                  <a:cs typeface="Roboto"/>
                  <a:sym typeface="Roboto"/>
                </a:rPr>
                <a:t>)</a:t>
              </a:r>
              <a:endParaRPr sz="1800" dirty="0">
                <a:solidFill>
                  <a:srgbClr val="FFFFFF"/>
                </a:solidFill>
                <a:latin typeface="Roboto"/>
                <a:ea typeface="Roboto"/>
                <a:cs typeface="Roboto"/>
                <a:sym typeface="Roboto"/>
              </a:endParaRPr>
            </a:p>
          </p:txBody>
        </p:sp>
      </p:grpSp>
      <p:sp>
        <p:nvSpPr>
          <p:cNvPr id="73" name="Google Shape;141;p15">
            <a:extLst>
              <a:ext uri="{FF2B5EF4-FFF2-40B4-BE49-F238E27FC236}">
                <a16:creationId xmlns:a16="http://schemas.microsoft.com/office/drawing/2014/main" id="{DCBAAFEC-9DA1-4B69-906D-8D6AC2CF0D51}"/>
              </a:ext>
            </a:extLst>
          </p:cNvPr>
          <p:cNvSpPr/>
          <p:nvPr/>
        </p:nvSpPr>
        <p:spPr>
          <a:xfrm flipH="1">
            <a:off x="45692" y="3039191"/>
            <a:ext cx="1258066" cy="1194305"/>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140;p15">
            <a:extLst>
              <a:ext uri="{FF2B5EF4-FFF2-40B4-BE49-F238E27FC236}">
                <a16:creationId xmlns:a16="http://schemas.microsoft.com/office/drawing/2014/main" id="{18C4C2FE-DBCC-40BF-B8EC-555A0DA6A93D}"/>
              </a:ext>
            </a:extLst>
          </p:cNvPr>
          <p:cNvGrpSpPr/>
          <p:nvPr/>
        </p:nvGrpSpPr>
        <p:grpSpPr>
          <a:xfrm>
            <a:off x="3049622" y="3050150"/>
            <a:ext cx="1529046" cy="1188943"/>
            <a:chOff x="866944" y="2608181"/>
            <a:chExt cx="1944600" cy="1569600"/>
          </a:xfrm>
        </p:grpSpPr>
        <p:sp>
          <p:nvSpPr>
            <p:cNvPr id="78" name="Google Shape;141;p15">
              <a:extLst>
                <a:ext uri="{FF2B5EF4-FFF2-40B4-BE49-F238E27FC236}">
                  <a16:creationId xmlns:a16="http://schemas.microsoft.com/office/drawing/2014/main" id="{232EC6CD-4B91-4765-B304-BD6FB26FD3E8}"/>
                </a:ext>
              </a:extLst>
            </p:cNvPr>
            <p:cNvSpPr/>
            <p:nvPr/>
          </p:nvSpPr>
          <p:spPr>
            <a:xfrm flipH="1">
              <a:off x="866944" y="2608181"/>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p15">
              <a:extLst>
                <a:ext uri="{FF2B5EF4-FFF2-40B4-BE49-F238E27FC236}">
                  <a16:creationId xmlns:a16="http://schemas.microsoft.com/office/drawing/2014/main" id="{12EE6206-555D-4714-9601-AF23B86C75C7}"/>
                </a:ext>
              </a:extLst>
            </p:cNvPr>
            <p:cNvSpPr txBox="1"/>
            <p:nvPr/>
          </p:nvSpPr>
          <p:spPr>
            <a:xfrm>
              <a:off x="1037928" y="2748125"/>
              <a:ext cx="1694663" cy="9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FFFFFF"/>
                  </a:solidFill>
                  <a:latin typeface="Roboto"/>
                  <a:ea typeface="Roboto"/>
                  <a:cs typeface="Roboto"/>
                  <a:sym typeface="Roboto"/>
                </a:rPr>
                <a:t>Escalation due lack of response</a:t>
              </a:r>
              <a:endParaRPr lang="es-ES_tradnl" sz="1600" dirty="0">
                <a:solidFill>
                  <a:srgbClr val="FFFFFF"/>
                </a:solidFill>
                <a:latin typeface="Roboto"/>
                <a:ea typeface="Roboto"/>
                <a:cs typeface="Roboto"/>
                <a:sym typeface="Roboto"/>
              </a:endParaRPr>
            </a:p>
          </p:txBody>
        </p:sp>
      </p:grpSp>
      <p:grpSp>
        <p:nvGrpSpPr>
          <p:cNvPr id="86" name="Google Shape;143;p15">
            <a:extLst>
              <a:ext uri="{FF2B5EF4-FFF2-40B4-BE49-F238E27FC236}">
                <a16:creationId xmlns:a16="http://schemas.microsoft.com/office/drawing/2014/main" id="{19DCBE9C-E7F8-4876-8D49-6EC656BC8AFE}"/>
              </a:ext>
            </a:extLst>
          </p:cNvPr>
          <p:cNvGrpSpPr/>
          <p:nvPr/>
        </p:nvGrpSpPr>
        <p:grpSpPr>
          <a:xfrm>
            <a:off x="4635939" y="3040894"/>
            <a:ext cx="1743283" cy="1198199"/>
            <a:chOff x="3216519" y="2571750"/>
            <a:chExt cx="2071734" cy="1569600"/>
          </a:xfrm>
        </p:grpSpPr>
        <p:sp>
          <p:nvSpPr>
            <p:cNvPr id="87" name="Google Shape;144;p15">
              <a:extLst>
                <a:ext uri="{FF2B5EF4-FFF2-40B4-BE49-F238E27FC236}">
                  <a16:creationId xmlns:a16="http://schemas.microsoft.com/office/drawing/2014/main" id="{39D0B7C4-9B7B-49BC-A9ED-0C888A1F5B00}"/>
                </a:ext>
              </a:extLst>
            </p:cNvPr>
            <p:cNvSpPr/>
            <p:nvPr/>
          </p:nvSpPr>
          <p:spPr>
            <a:xfrm rot="10800000">
              <a:off x="3216519" y="2571750"/>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5;p15">
              <a:extLst>
                <a:ext uri="{FF2B5EF4-FFF2-40B4-BE49-F238E27FC236}">
                  <a16:creationId xmlns:a16="http://schemas.microsoft.com/office/drawing/2014/main" id="{B8507B20-E624-4645-AE10-7796CEF3FA11}"/>
                </a:ext>
              </a:extLst>
            </p:cNvPr>
            <p:cNvSpPr txBox="1"/>
            <p:nvPr/>
          </p:nvSpPr>
          <p:spPr>
            <a:xfrm>
              <a:off x="3464853" y="2760098"/>
              <a:ext cx="1823400" cy="995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800" b="1" dirty="0" err="1">
                  <a:solidFill>
                    <a:srgbClr val="FFFFFF"/>
                  </a:solidFill>
                  <a:latin typeface="Roboto"/>
                  <a:ea typeface="Roboto"/>
                  <a:cs typeface="Roboto"/>
                  <a:sym typeface="Roboto"/>
                </a:rPr>
                <a:t>Property</a:t>
              </a:r>
              <a:r>
                <a:rPr lang="es-ES_tradnl" sz="1800" b="1" dirty="0">
                  <a:solidFill>
                    <a:srgbClr val="FFFFFF"/>
                  </a:solidFill>
                  <a:latin typeface="Roboto"/>
                  <a:ea typeface="Roboto"/>
                  <a:cs typeface="Roboto"/>
                  <a:sym typeface="Roboto"/>
                </a:rPr>
                <a:t> </a:t>
              </a:r>
              <a:r>
                <a:rPr lang="es-ES_tradnl" sz="1800" b="1" dirty="0" err="1">
                  <a:solidFill>
                    <a:srgbClr val="FFFFFF"/>
                  </a:solidFill>
                  <a:latin typeface="Roboto"/>
                  <a:ea typeface="Roboto"/>
                  <a:cs typeface="Roboto"/>
                  <a:sym typeface="Roboto"/>
                </a:rPr>
                <a:t>Activation</a:t>
              </a:r>
              <a:endParaRPr lang="es-ES_tradnl" sz="1800" dirty="0">
                <a:solidFill>
                  <a:srgbClr val="FFFFFF"/>
                </a:solidFill>
                <a:latin typeface="Roboto"/>
                <a:ea typeface="Roboto"/>
                <a:cs typeface="Roboto"/>
                <a:sym typeface="Roboto"/>
              </a:endParaRPr>
            </a:p>
          </p:txBody>
        </p:sp>
      </p:grpSp>
      <p:grpSp>
        <p:nvGrpSpPr>
          <p:cNvPr id="92" name="Google Shape;149;p15">
            <a:extLst>
              <a:ext uri="{FF2B5EF4-FFF2-40B4-BE49-F238E27FC236}">
                <a16:creationId xmlns:a16="http://schemas.microsoft.com/office/drawing/2014/main" id="{57C34718-C434-4417-A0B6-A4EFD71E8F6E}"/>
              </a:ext>
            </a:extLst>
          </p:cNvPr>
          <p:cNvGrpSpPr/>
          <p:nvPr/>
        </p:nvGrpSpPr>
        <p:grpSpPr>
          <a:xfrm>
            <a:off x="6610098" y="2087656"/>
            <a:ext cx="555956" cy="526331"/>
            <a:chOff x="4858107" y="2631301"/>
            <a:chExt cx="315000" cy="315000"/>
          </a:xfrm>
        </p:grpSpPr>
        <p:sp>
          <p:nvSpPr>
            <p:cNvPr id="93" name="Google Shape;150;p15">
              <a:extLst>
                <a:ext uri="{FF2B5EF4-FFF2-40B4-BE49-F238E27FC236}">
                  <a16:creationId xmlns:a16="http://schemas.microsoft.com/office/drawing/2014/main" id="{D4851FBD-B65C-41A6-B5BC-AAE02B0D7405}"/>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1;p15">
              <a:extLst>
                <a:ext uri="{FF2B5EF4-FFF2-40B4-BE49-F238E27FC236}">
                  <a16:creationId xmlns:a16="http://schemas.microsoft.com/office/drawing/2014/main" id="{42A757D7-AB01-43D6-A074-FB5C265923A5}"/>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95" name="Google Shape;149;p15">
            <a:extLst>
              <a:ext uri="{FF2B5EF4-FFF2-40B4-BE49-F238E27FC236}">
                <a16:creationId xmlns:a16="http://schemas.microsoft.com/office/drawing/2014/main" id="{A46CE65F-B50B-4BC1-BC57-841DF1858394}"/>
              </a:ext>
            </a:extLst>
          </p:cNvPr>
          <p:cNvGrpSpPr/>
          <p:nvPr/>
        </p:nvGrpSpPr>
        <p:grpSpPr>
          <a:xfrm>
            <a:off x="4863554" y="2096391"/>
            <a:ext cx="555956" cy="526331"/>
            <a:chOff x="4858107" y="2631301"/>
            <a:chExt cx="315000" cy="315000"/>
          </a:xfrm>
        </p:grpSpPr>
        <p:sp>
          <p:nvSpPr>
            <p:cNvPr id="96" name="Google Shape;150;p15">
              <a:extLst>
                <a:ext uri="{FF2B5EF4-FFF2-40B4-BE49-F238E27FC236}">
                  <a16:creationId xmlns:a16="http://schemas.microsoft.com/office/drawing/2014/main" id="{B932AE05-A50D-42D1-8A39-6A3827A85366}"/>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1;p15">
              <a:extLst>
                <a:ext uri="{FF2B5EF4-FFF2-40B4-BE49-F238E27FC236}">
                  <a16:creationId xmlns:a16="http://schemas.microsoft.com/office/drawing/2014/main" id="{1CBB69B9-E9F1-450B-8E38-7ADB3BB995D4}"/>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98" name="Google Shape;149;p15">
            <a:extLst>
              <a:ext uri="{FF2B5EF4-FFF2-40B4-BE49-F238E27FC236}">
                <a16:creationId xmlns:a16="http://schemas.microsoft.com/office/drawing/2014/main" id="{F2AA9B9B-6375-46F0-BF58-B1D80E5EBD6E}"/>
              </a:ext>
            </a:extLst>
          </p:cNvPr>
          <p:cNvGrpSpPr/>
          <p:nvPr/>
        </p:nvGrpSpPr>
        <p:grpSpPr>
          <a:xfrm>
            <a:off x="3142107" y="2093082"/>
            <a:ext cx="555956" cy="526331"/>
            <a:chOff x="4858107" y="2631301"/>
            <a:chExt cx="315000" cy="315000"/>
          </a:xfrm>
        </p:grpSpPr>
        <p:sp>
          <p:nvSpPr>
            <p:cNvPr id="99" name="Google Shape;150;p15">
              <a:extLst>
                <a:ext uri="{FF2B5EF4-FFF2-40B4-BE49-F238E27FC236}">
                  <a16:creationId xmlns:a16="http://schemas.microsoft.com/office/drawing/2014/main" id="{983770E9-137D-4172-9189-D6CC38FF3C95}"/>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1;p15">
              <a:extLst>
                <a:ext uri="{FF2B5EF4-FFF2-40B4-BE49-F238E27FC236}">
                  <a16:creationId xmlns:a16="http://schemas.microsoft.com/office/drawing/2014/main" id="{20C14861-1B61-425E-BA0A-61ED6E298CA4}"/>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01" name="Google Shape;140;p15">
            <a:extLst>
              <a:ext uri="{FF2B5EF4-FFF2-40B4-BE49-F238E27FC236}">
                <a16:creationId xmlns:a16="http://schemas.microsoft.com/office/drawing/2014/main" id="{B3BF6956-C7E4-4B74-A243-2107F2D1288E}"/>
              </a:ext>
            </a:extLst>
          </p:cNvPr>
          <p:cNvGrpSpPr/>
          <p:nvPr/>
        </p:nvGrpSpPr>
        <p:grpSpPr>
          <a:xfrm>
            <a:off x="6321618" y="3037945"/>
            <a:ext cx="1315373" cy="1199457"/>
            <a:chOff x="866944" y="2608181"/>
            <a:chExt cx="1944601" cy="1569600"/>
          </a:xfrm>
        </p:grpSpPr>
        <p:sp>
          <p:nvSpPr>
            <p:cNvPr id="102" name="Google Shape;141;p15">
              <a:extLst>
                <a:ext uri="{FF2B5EF4-FFF2-40B4-BE49-F238E27FC236}">
                  <a16:creationId xmlns:a16="http://schemas.microsoft.com/office/drawing/2014/main" id="{93B7D795-E859-47CE-945C-6A43EE4A5DE4}"/>
                </a:ext>
              </a:extLst>
            </p:cNvPr>
            <p:cNvSpPr/>
            <p:nvPr/>
          </p:nvSpPr>
          <p:spPr>
            <a:xfrm flipH="1">
              <a:off x="866944" y="2608181"/>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2;p15">
              <a:extLst>
                <a:ext uri="{FF2B5EF4-FFF2-40B4-BE49-F238E27FC236}">
                  <a16:creationId xmlns:a16="http://schemas.microsoft.com/office/drawing/2014/main" id="{91ABEAA5-179A-4F9F-872D-E95D69AE7CFF}"/>
                </a:ext>
              </a:extLst>
            </p:cNvPr>
            <p:cNvSpPr txBox="1"/>
            <p:nvPr/>
          </p:nvSpPr>
          <p:spPr>
            <a:xfrm>
              <a:off x="952104" y="2809425"/>
              <a:ext cx="1859441" cy="11722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a:solidFill>
                    <a:srgbClr val="FFFFFF"/>
                  </a:solidFill>
                  <a:latin typeface="Roboto"/>
                  <a:ea typeface="Roboto"/>
                  <a:cs typeface="Roboto"/>
                  <a:sym typeface="Roboto"/>
                </a:rPr>
                <a:t>Implementation QA</a:t>
              </a:r>
              <a:endParaRPr lang="es-ES_tradnl" sz="1600" dirty="0">
                <a:solidFill>
                  <a:srgbClr val="FFFFFF"/>
                </a:solidFill>
                <a:latin typeface="Roboto"/>
                <a:ea typeface="Roboto"/>
                <a:cs typeface="Roboto"/>
                <a:sym typeface="Roboto"/>
              </a:endParaRPr>
            </a:p>
          </p:txBody>
        </p:sp>
      </p:grpSp>
      <p:grpSp>
        <p:nvGrpSpPr>
          <p:cNvPr id="104" name="Google Shape;149;p15">
            <a:extLst>
              <a:ext uri="{FF2B5EF4-FFF2-40B4-BE49-F238E27FC236}">
                <a16:creationId xmlns:a16="http://schemas.microsoft.com/office/drawing/2014/main" id="{BAFADA39-E028-4940-9F8C-2A5E850C9111}"/>
              </a:ext>
            </a:extLst>
          </p:cNvPr>
          <p:cNvGrpSpPr/>
          <p:nvPr/>
        </p:nvGrpSpPr>
        <p:grpSpPr>
          <a:xfrm>
            <a:off x="4402450" y="3831418"/>
            <a:ext cx="555956" cy="526331"/>
            <a:chOff x="4858107" y="2631301"/>
            <a:chExt cx="315000" cy="315000"/>
          </a:xfrm>
        </p:grpSpPr>
        <p:sp>
          <p:nvSpPr>
            <p:cNvPr id="105" name="Google Shape;150;p15">
              <a:extLst>
                <a:ext uri="{FF2B5EF4-FFF2-40B4-BE49-F238E27FC236}">
                  <a16:creationId xmlns:a16="http://schemas.microsoft.com/office/drawing/2014/main" id="{9AAA3D37-633A-4F64-BFAB-BB491E8BFEE8}"/>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1;p15">
              <a:extLst>
                <a:ext uri="{FF2B5EF4-FFF2-40B4-BE49-F238E27FC236}">
                  <a16:creationId xmlns:a16="http://schemas.microsoft.com/office/drawing/2014/main" id="{7696C96B-77F5-4255-B8BB-FFFC6245FAF7}"/>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07" name="Google Shape;149;p15">
            <a:extLst>
              <a:ext uri="{FF2B5EF4-FFF2-40B4-BE49-F238E27FC236}">
                <a16:creationId xmlns:a16="http://schemas.microsoft.com/office/drawing/2014/main" id="{8EC3B382-DA2B-4C4C-AC39-87F79C01A4DC}"/>
              </a:ext>
            </a:extLst>
          </p:cNvPr>
          <p:cNvGrpSpPr/>
          <p:nvPr/>
        </p:nvGrpSpPr>
        <p:grpSpPr>
          <a:xfrm>
            <a:off x="2722270" y="3876210"/>
            <a:ext cx="555956" cy="526331"/>
            <a:chOff x="4858107" y="2631301"/>
            <a:chExt cx="315000" cy="315000"/>
          </a:xfrm>
        </p:grpSpPr>
        <p:sp>
          <p:nvSpPr>
            <p:cNvPr id="108" name="Google Shape;150;p15">
              <a:extLst>
                <a:ext uri="{FF2B5EF4-FFF2-40B4-BE49-F238E27FC236}">
                  <a16:creationId xmlns:a16="http://schemas.microsoft.com/office/drawing/2014/main" id="{BC4D4160-AC79-49B5-AADD-A0E3FB3D63D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1;p15">
              <a:extLst>
                <a:ext uri="{FF2B5EF4-FFF2-40B4-BE49-F238E27FC236}">
                  <a16:creationId xmlns:a16="http://schemas.microsoft.com/office/drawing/2014/main" id="{0FC85B21-0B5C-4F04-BFA9-46BEA0D6AF88}"/>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10" name="Google Shape;149;p15">
            <a:extLst>
              <a:ext uri="{FF2B5EF4-FFF2-40B4-BE49-F238E27FC236}">
                <a16:creationId xmlns:a16="http://schemas.microsoft.com/office/drawing/2014/main" id="{BA880FF1-5377-42D5-87F0-64948CDA9BBB}"/>
              </a:ext>
            </a:extLst>
          </p:cNvPr>
          <p:cNvGrpSpPr/>
          <p:nvPr/>
        </p:nvGrpSpPr>
        <p:grpSpPr>
          <a:xfrm>
            <a:off x="957625" y="3912197"/>
            <a:ext cx="555956" cy="526331"/>
            <a:chOff x="4858107" y="2631301"/>
            <a:chExt cx="315000" cy="315000"/>
          </a:xfrm>
        </p:grpSpPr>
        <p:sp>
          <p:nvSpPr>
            <p:cNvPr id="111" name="Google Shape;150;p15">
              <a:extLst>
                <a:ext uri="{FF2B5EF4-FFF2-40B4-BE49-F238E27FC236}">
                  <a16:creationId xmlns:a16="http://schemas.microsoft.com/office/drawing/2014/main" id="{21A48148-5ECB-44E1-AD54-F426C12F5EC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1;p15">
              <a:extLst>
                <a:ext uri="{FF2B5EF4-FFF2-40B4-BE49-F238E27FC236}">
                  <a16:creationId xmlns:a16="http://schemas.microsoft.com/office/drawing/2014/main" id="{7A530CBE-3717-49C3-9493-1FB416B30419}"/>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13" name="Google Shape;149;p15">
            <a:extLst>
              <a:ext uri="{FF2B5EF4-FFF2-40B4-BE49-F238E27FC236}">
                <a16:creationId xmlns:a16="http://schemas.microsoft.com/office/drawing/2014/main" id="{4703E50A-4C0B-4B8D-B718-4D4947AD65D1}"/>
              </a:ext>
            </a:extLst>
          </p:cNvPr>
          <p:cNvGrpSpPr/>
          <p:nvPr/>
        </p:nvGrpSpPr>
        <p:grpSpPr>
          <a:xfrm>
            <a:off x="6001078" y="3816624"/>
            <a:ext cx="555956" cy="526331"/>
            <a:chOff x="4858107" y="2631301"/>
            <a:chExt cx="315000" cy="315000"/>
          </a:xfrm>
        </p:grpSpPr>
        <p:sp>
          <p:nvSpPr>
            <p:cNvPr id="114" name="Google Shape;150;p15">
              <a:extLst>
                <a:ext uri="{FF2B5EF4-FFF2-40B4-BE49-F238E27FC236}">
                  <a16:creationId xmlns:a16="http://schemas.microsoft.com/office/drawing/2014/main" id="{1ACB3DD3-2DC1-42A2-B164-219C9845DC9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1;p15">
              <a:extLst>
                <a:ext uri="{FF2B5EF4-FFF2-40B4-BE49-F238E27FC236}">
                  <a16:creationId xmlns:a16="http://schemas.microsoft.com/office/drawing/2014/main" id="{24E18579-B2AA-4750-A5DE-175C0B5BF8ED}"/>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16" name="Google Shape;149;p15">
            <a:extLst>
              <a:ext uri="{FF2B5EF4-FFF2-40B4-BE49-F238E27FC236}">
                <a16:creationId xmlns:a16="http://schemas.microsoft.com/office/drawing/2014/main" id="{EA8BD1E3-5B77-4104-AF69-411BE5EFCE71}"/>
              </a:ext>
            </a:extLst>
          </p:cNvPr>
          <p:cNvGrpSpPr/>
          <p:nvPr/>
        </p:nvGrpSpPr>
        <p:grpSpPr>
          <a:xfrm>
            <a:off x="8212571" y="2073537"/>
            <a:ext cx="555956" cy="526331"/>
            <a:chOff x="4858107" y="2631301"/>
            <a:chExt cx="315000" cy="315000"/>
          </a:xfrm>
        </p:grpSpPr>
        <p:sp>
          <p:nvSpPr>
            <p:cNvPr id="117" name="Google Shape;150;p15">
              <a:extLst>
                <a:ext uri="{FF2B5EF4-FFF2-40B4-BE49-F238E27FC236}">
                  <a16:creationId xmlns:a16="http://schemas.microsoft.com/office/drawing/2014/main" id="{FCE8673B-D6D8-4FA4-BCED-D41DD78A9602}"/>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1;p15">
              <a:extLst>
                <a:ext uri="{FF2B5EF4-FFF2-40B4-BE49-F238E27FC236}">
                  <a16:creationId xmlns:a16="http://schemas.microsoft.com/office/drawing/2014/main" id="{5731BE50-43A1-4414-9158-E2DD6438D331}"/>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grpSp>
        <p:nvGrpSpPr>
          <p:cNvPr id="119" name="Google Shape;149;p15">
            <a:extLst>
              <a:ext uri="{FF2B5EF4-FFF2-40B4-BE49-F238E27FC236}">
                <a16:creationId xmlns:a16="http://schemas.microsoft.com/office/drawing/2014/main" id="{E9C015B5-7D97-4951-8A20-55EA6522429B}"/>
              </a:ext>
            </a:extLst>
          </p:cNvPr>
          <p:cNvGrpSpPr/>
          <p:nvPr/>
        </p:nvGrpSpPr>
        <p:grpSpPr>
          <a:xfrm>
            <a:off x="7427652" y="3778664"/>
            <a:ext cx="555956" cy="526331"/>
            <a:chOff x="4858107" y="2631301"/>
            <a:chExt cx="315000" cy="315000"/>
          </a:xfrm>
        </p:grpSpPr>
        <p:sp>
          <p:nvSpPr>
            <p:cNvPr id="120" name="Google Shape;150;p15">
              <a:extLst>
                <a:ext uri="{FF2B5EF4-FFF2-40B4-BE49-F238E27FC236}">
                  <a16:creationId xmlns:a16="http://schemas.microsoft.com/office/drawing/2014/main" id="{F8100153-D197-4CD9-9BBC-43F11C0564AE}"/>
                </a:ext>
              </a:extLst>
            </p:cNvPr>
            <p:cNvSpPr/>
            <p:nvPr/>
          </p:nvSpPr>
          <p:spPr>
            <a:xfrm>
              <a:off x="4858107" y="2631301"/>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1;p15">
              <a:extLst>
                <a:ext uri="{FF2B5EF4-FFF2-40B4-BE49-F238E27FC236}">
                  <a16:creationId xmlns:a16="http://schemas.microsoft.com/office/drawing/2014/main" id="{C7EE6919-38A0-496C-BBD8-26584936B175}"/>
                </a:ext>
              </a:extLst>
            </p:cNvPr>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r>
              <a:br>
                <a:rPr lang="en"/>
              </a:br>
              <a:endParaRPr/>
            </a:p>
          </p:txBody>
        </p:sp>
      </p:grpSp>
      <p:sp>
        <p:nvSpPr>
          <p:cNvPr id="122" name="Google Shape;142;p15">
            <a:extLst>
              <a:ext uri="{FF2B5EF4-FFF2-40B4-BE49-F238E27FC236}">
                <a16:creationId xmlns:a16="http://schemas.microsoft.com/office/drawing/2014/main" id="{B9D77060-C973-430B-883D-51313A275B67}"/>
              </a:ext>
            </a:extLst>
          </p:cNvPr>
          <p:cNvSpPr txBox="1"/>
          <p:nvPr/>
        </p:nvSpPr>
        <p:spPr>
          <a:xfrm>
            <a:off x="7876103" y="3148650"/>
            <a:ext cx="1197720" cy="8958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b="1" dirty="0" err="1">
                <a:solidFill>
                  <a:srgbClr val="FFFFFF"/>
                </a:solidFill>
                <a:latin typeface="Roboto"/>
                <a:ea typeface="Roboto"/>
                <a:cs typeface="Roboto"/>
                <a:sym typeface="Roboto"/>
              </a:rPr>
              <a:t>Property</a:t>
            </a:r>
            <a:r>
              <a:rPr lang="es-ES_tradnl" sz="1600" b="1" dirty="0">
                <a:solidFill>
                  <a:srgbClr val="FFFFFF"/>
                </a:solidFill>
                <a:latin typeface="Roboto"/>
                <a:ea typeface="Roboto"/>
                <a:cs typeface="Roboto"/>
                <a:sym typeface="Roboto"/>
              </a:rPr>
              <a:t> </a:t>
            </a:r>
            <a:r>
              <a:rPr lang="es-ES_tradnl" sz="1600" b="1" dirty="0" err="1">
                <a:solidFill>
                  <a:srgbClr val="FFFFFF"/>
                </a:solidFill>
                <a:latin typeface="Roboto"/>
                <a:ea typeface="Roboto"/>
                <a:cs typeface="Roboto"/>
                <a:sym typeface="Roboto"/>
              </a:rPr>
              <a:t>Transition</a:t>
            </a:r>
            <a:r>
              <a:rPr lang="es-ES_tradnl" sz="1600" b="1" dirty="0">
                <a:solidFill>
                  <a:srgbClr val="FFFFFF"/>
                </a:solidFill>
                <a:latin typeface="Roboto"/>
                <a:ea typeface="Roboto"/>
                <a:cs typeface="Roboto"/>
                <a:sym typeface="Roboto"/>
              </a:rPr>
              <a:t> to ARM/ART</a:t>
            </a:r>
            <a:endParaRPr lang="es-ES_tradnl" sz="1600" dirty="0">
              <a:solidFill>
                <a:srgbClr val="FFFFFF"/>
              </a:solidFill>
              <a:latin typeface="Roboto"/>
              <a:ea typeface="Roboto"/>
              <a:cs typeface="Roboto"/>
              <a:sym typeface="Roboto"/>
            </a:endParaRPr>
          </a:p>
        </p:txBody>
      </p:sp>
      <p:sp>
        <p:nvSpPr>
          <p:cNvPr id="123" name="Google Shape;145;p15">
            <a:extLst>
              <a:ext uri="{FF2B5EF4-FFF2-40B4-BE49-F238E27FC236}">
                <a16:creationId xmlns:a16="http://schemas.microsoft.com/office/drawing/2014/main" id="{ABACCA71-55D8-4644-AB30-3491A610B112}"/>
              </a:ext>
            </a:extLst>
          </p:cNvPr>
          <p:cNvSpPr txBox="1"/>
          <p:nvPr/>
        </p:nvSpPr>
        <p:spPr>
          <a:xfrm>
            <a:off x="45692" y="3090583"/>
            <a:ext cx="1233610" cy="9094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FFFFFF"/>
                </a:solidFill>
                <a:latin typeface="Roboto"/>
                <a:ea typeface="Roboto"/>
                <a:cs typeface="Roboto"/>
                <a:sym typeface="Roboto"/>
              </a:rPr>
              <a:t>Property Set Up In Salesforce</a:t>
            </a:r>
            <a:endParaRPr lang="en-US" sz="1600" dirty="0">
              <a:solidFill>
                <a:srgbClr val="FFFFFF"/>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1AD169-64EC-441D-A5D0-02D8757D88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5" name="Google Shape;195;p16">
            <a:extLst>
              <a:ext uri="{FF2B5EF4-FFF2-40B4-BE49-F238E27FC236}">
                <a16:creationId xmlns:a16="http://schemas.microsoft.com/office/drawing/2014/main" id="{40AE466C-ACFD-49B5-9DA2-A4187A630BB2}"/>
              </a:ext>
            </a:extLst>
          </p:cNvPr>
          <p:cNvSpPr txBox="1"/>
          <p:nvPr/>
        </p:nvSpPr>
        <p:spPr>
          <a:xfrm>
            <a:off x="298905" y="9397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 New CM Implementation Assignment</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FF4CD012-4163-4238-B160-4E67A367FF39}"/>
              </a:ext>
            </a:extLst>
          </p:cNvPr>
          <p:cNvSpPr txBox="1"/>
          <p:nvPr/>
        </p:nvSpPr>
        <p:spPr>
          <a:xfrm>
            <a:off x="122842" y="711200"/>
            <a:ext cx="8722253" cy="10648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Roboto"/>
                <a:ea typeface="Roboto"/>
                <a:cs typeface="Roboto"/>
                <a:sym typeface="Roboto"/>
              </a:rPr>
              <a:t>Once contract is signed by Sales Department, Director of Implementation will be notified and proceed to assign to appropriate Implementation Manager (IM) and Account Manager (ARM). </a:t>
            </a:r>
            <a:r>
              <a:rPr lang="en-US" sz="1200" b="1" dirty="0">
                <a:solidFill>
                  <a:srgbClr val="FF0000"/>
                </a:solidFill>
                <a:latin typeface="Roboto"/>
                <a:ea typeface="Roboto"/>
                <a:cs typeface="Roboto"/>
                <a:sym typeface="Roboto"/>
              </a:rPr>
              <a:t>Slightly different to </a:t>
            </a:r>
            <a:r>
              <a:rPr lang="en-US" sz="1200" b="1" dirty="0" err="1">
                <a:solidFill>
                  <a:srgbClr val="FF0000"/>
                </a:solidFill>
                <a:latin typeface="Roboto"/>
                <a:ea typeface="Roboto"/>
                <a:cs typeface="Roboto"/>
                <a:sym typeface="Roboto"/>
              </a:rPr>
              <a:t>eStandby</a:t>
            </a:r>
            <a:r>
              <a:rPr lang="en-US" sz="1200" b="1" dirty="0">
                <a:latin typeface="Roboto"/>
                <a:ea typeface="Roboto"/>
                <a:cs typeface="Roboto"/>
                <a:sym typeface="Roboto"/>
              </a:rPr>
              <a:t> </a:t>
            </a:r>
          </a:p>
          <a:p>
            <a:pPr marL="0" lvl="0" indent="0" algn="l" rtl="0">
              <a:spcBef>
                <a:spcPts val="0"/>
              </a:spcBef>
              <a:spcAft>
                <a:spcPts val="0"/>
              </a:spcAft>
              <a:buNone/>
            </a:pPr>
            <a:endParaRPr lang="en-US" sz="1200" b="1" dirty="0">
              <a:latin typeface="Roboto"/>
              <a:ea typeface="Roboto"/>
              <a:cs typeface="Roboto"/>
              <a:sym typeface="Roboto"/>
            </a:endParaRPr>
          </a:p>
          <a:p>
            <a:pPr marL="0" lvl="0" indent="0" algn="l" rtl="0">
              <a:spcBef>
                <a:spcPts val="0"/>
              </a:spcBef>
              <a:spcAft>
                <a:spcPts val="0"/>
              </a:spcAft>
              <a:buNone/>
            </a:pPr>
            <a:r>
              <a:rPr lang="en-US" sz="1200" b="1" dirty="0">
                <a:latin typeface="Roboto"/>
                <a:ea typeface="Roboto"/>
                <a:cs typeface="Roboto"/>
                <a:sym typeface="Roboto"/>
              </a:rPr>
              <a:t>Expectations and recommendations can be advised during this process for IM. As for ARM, Director of Account Management for EMEA/APAC and AMERICAS will be advised when new contracts is signed, to advise who the potential ARM will be. Each CM Implementation, needs an assigned ARM, as well as an IM.</a:t>
            </a:r>
          </a:p>
          <a:p>
            <a:pPr marL="0" lvl="0" indent="0" algn="l" rtl="0">
              <a:spcBef>
                <a:spcPts val="0"/>
              </a:spcBef>
              <a:spcAft>
                <a:spcPts val="0"/>
              </a:spcAft>
              <a:buNone/>
            </a:pPr>
            <a:endParaRPr lang="en-US" sz="1200" b="1"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Implementation Setup </a:t>
            </a:r>
            <a:r>
              <a:rPr lang="en-US" sz="1200" b="1" dirty="0" err="1">
                <a:latin typeface="Roboto"/>
                <a:ea typeface="Roboto"/>
                <a:cs typeface="Roboto"/>
                <a:sym typeface="Roboto"/>
              </a:rPr>
              <a:t>Mgr</a:t>
            </a:r>
            <a:endParaRPr lang="en-US" sz="1200" b="1"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Expected Launch Date</a:t>
            </a: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Case Owner</a:t>
            </a: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Status - Assigned</a:t>
            </a:r>
            <a:endParaRPr lang="en-US" sz="1200" dirty="0">
              <a:latin typeface="Roboto"/>
              <a:ea typeface="Roboto"/>
              <a:cs typeface="Roboto"/>
              <a:sym typeface="Roboto"/>
            </a:endParaRPr>
          </a:p>
        </p:txBody>
      </p:sp>
      <p:pic>
        <p:nvPicPr>
          <p:cNvPr id="7170" name="Picture 2">
            <a:extLst>
              <a:ext uri="{FF2B5EF4-FFF2-40B4-BE49-F238E27FC236}">
                <a16:creationId xmlns:a16="http://schemas.microsoft.com/office/drawing/2014/main" id="{C25F597D-BF31-4CED-99EB-5EE2F9652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127" y="2007173"/>
            <a:ext cx="5193697" cy="292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93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94B72-F8CF-41C7-A83A-8EB751A1F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5" name="Google Shape;195;p16">
            <a:extLst>
              <a:ext uri="{FF2B5EF4-FFF2-40B4-BE49-F238E27FC236}">
                <a16:creationId xmlns:a16="http://schemas.microsoft.com/office/drawing/2014/main" id="{2A25820E-2798-4425-B263-9C0EB9D2EED0}"/>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 New CM Implementation Assignment</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96017998-88F7-4CFE-8235-78B796503A3D}"/>
              </a:ext>
            </a:extLst>
          </p:cNvPr>
          <p:cNvSpPr txBox="1"/>
          <p:nvPr/>
        </p:nvSpPr>
        <p:spPr>
          <a:xfrm>
            <a:off x="642132" y="948268"/>
            <a:ext cx="6735157" cy="5362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Roboto"/>
                <a:ea typeface="Roboto"/>
                <a:cs typeface="Roboto"/>
                <a:sym typeface="Roboto"/>
              </a:rPr>
              <a:t>Alert for the IM will look like the one below:</a:t>
            </a:r>
          </a:p>
        </p:txBody>
      </p:sp>
      <p:pic>
        <p:nvPicPr>
          <p:cNvPr id="8" name="Picture 7" descr="Graphical user interface, text, application&#10;&#10;Description automatically generated">
            <a:extLst>
              <a:ext uri="{FF2B5EF4-FFF2-40B4-BE49-F238E27FC236}">
                <a16:creationId xmlns:a16="http://schemas.microsoft.com/office/drawing/2014/main" id="{1205F37B-1A79-4994-8000-BBFE5A58EAB1}"/>
              </a:ext>
            </a:extLst>
          </p:cNvPr>
          <p:cNvPicPr>
            <a:picLocks noChangeAspect="1"/>
          </p:cNvPicPr>
          <p:nvPr/>
        </p:nvPicPr>
        <p:blipFill>
          <a:blip r:embed="rId2"/>
          <a:stretch>
            <a:fillRect/>
          </a:stretch>
        </p:blipFill>
        <p:spPr>
          <a:xfrm>
            <a:off x="298905" y="1484491"/>
            <a:ext cx="8671232" cy="3133540"/>
          </a:xfrm>
          <a:prstGeom prst="rect">
            <a:avLst/>
          </a:prstGeom>
        </p:spPr>
      </p:pic>
    </p:spTree>
    <p:extLst>
      <p:ext uri="{BB962C8B-B14F-4D97-AF65-F5344CB8AC3E}">
        <p14:creationId xmlns:p14="http://schemas.microsoft.com/office/powerpoint/2010/main" val="211350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94B72-F8CF-41C7-A83A-8EB751A1F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5" name="Google Shape;195;p16">
            <a:extLst>
              <a:ext uri="{FF2B5EF4-FFF2-40B4-BE49-F238E27FC236}">
                <a16:creationId xmlns:a16="http://schemas.microsoft.com/office/drawing/2014/main" id="{2A25820E-2798-4425-B263-9C0EB9D2EED0}"/>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 New CM Implementation Assignment</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96017998-88F7-4CFE-8235-78B796503A3D}"/>
              </a:ext>
            </a:extLst>
          </p:cNvPr>
          <p:cNvSpPr txBox="1"/>
          <p:nvPr/>
        </p:nvSpPr>
        <p:spPr>
          <a:xfrm>
            <a:off x="413532" y="730819"/>
            <a:ext cx="6735157" cy="5362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Roboto"/>
                <a:ea typeface="Roboto"/>
                <a:cs typeface="Roboto"/>
                <a:sym typeface="Roboto"/>
              </a:rPr>
              <a:t>KOC alert </a:t>
            </a:r>
            <a:r>
              <a:rPr lang="en-US" sz="1200" dirty="0">
                <a:latin typeface="Roboto"/>
                <a:ea typeface="Roboto"/>
                <a:cs typeface="Roboto"/>
                <a:sym typeface="Roboto"/>
              </a:rPr>
              <a:t>Sales is copied and they are the ones to schedule:</a:t>
            </a:r>
          </a:p>
        </p:txBody>
      </p:sp>
      <p:pic>
        <p:nvPicPr>
          <p:cNvPr id="8" name="Picture 7" descr="Graphical user interface, text, application&#10;&#10;Description automatically generated">
            <a:extLst>
              <a:ext uri="{FF2B5EF4-FFF2-40B4-BE49-F238E27FC236}">
                <a16:creationId xmlns:a16="http://schemas.microsoft.com/office/drawing/2014/main" id="{9C12AC35-EDB2-4C5B-A22B-772E27D12548}"/>
              </a:ext>
            </a:extLst>
          </p:cNvPr>
          <p:cNvPicPr>
            <a:picLocks noChangeAspect="1"/>
          </p:cNvPicPr>
          <p:nvPr/>
        </p:nvPicPr>
        <p:blipFill>
          <a:blip r:embed="rId2"/>
          <a:stretch>
            <a:fillRect/>
          </a:stretch>
        </p:blipFill>
        <p:spPr>
          <a:xfrm>
            <a:off x="239573" y="1421713"/>
            <a:ext cx="8781585" cy="3304552"/>
          </a:xfrm>
          <a:prstGeom prst="rect">
            <a:avLst/>
          </a:prstGeom>
        </p:spPr>
      </p:pic>
    </p:spTree>
    <p:extLst>
      <p:ext uri="{BB962C8B-B14F-4D97-AF65-F5344CB8AC3E}">
        <p14:creationId xmlns:p14="http://schemas.microsoft.com/office/powerpoint/2010/main" val="382928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94B72-F8CF-41C7-A83A-8EB751A1F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5" name="Google Shape;195;p16">
            <a:extLst>
              <a:ext uri="{FF2B5EF4-FFF2-40B4-BE49-F238E27FC236}">
                <a16:creationId xmlns:a16="http://schemas.microsoft.com/office/drawing/2014/main" id="{2A25820E-2798-4425-B263-9C0EB9D2EED0}"/>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2 Kick off Call</a:t>
            </a:r>
            <a:endParaRPr lang="es-ES_tradnl" sz="3000" dirty="0">
              <a:solidFill>
                <a:srgbClr val="0944A1"/>
              </a:solidFill>
              <a:latin typeface="Roboto"/>
              <a:ea typeface="Roboto"/>
              <a:cs typeface="Roboto"/>
              <a:sym typeface="Roboto"/>
            </a:endParaRPr>
          </a:p>
        </p:txBody>
      </p:sp>
      <p:sp>
        <p:nvSpPr>
          <p:cNvPr id="6" name="Google Shape;73;p13">
            <a:hlinkClick r:id="rId2" action="ppaction://hlinkpres?slideindex=1&amp;slidetitle="/>
            <a:extLst>
              <a:ext uri="{FF2B5EF4-FFF2-40B4-BE49-F238E27FC236}">
                <a16:creationId xmlns:a16="http://schemas.microsoft.com/office/drawing/2014/main" id="{96017998-88F7-4CFE-8235-78B796503A3D}"/>
              </a:ext>
            </a:extLst>
          </p:cNvPr>
          <p:cNvSpPr txBox="1"/>
          <p:nvPr/>
        </p:nvSpPr>
        <p:spPr>
          <a:xfrm>
            <a:off x="100013" y="801526"/>
            <a:ext cx="7699917" cy="3714949"/>
          </a:xfrm>
          <a:prstGeom prst="rect">
            <a:avLst/>
          </a:prstGeom>
          <a:noFill/>
          <a:ln>
            <a:noFill/>
          </a:ln>
        </p:spPr>
        <p:txBody>
          <a:bodyPr spcFirstLastPara="1" wrap="square" lIns="91425" tIns="91425" rIns="91425" bIns="91425" anchor="t" anchorCtr="0">
            <a:noAutofit/>
          </a:bodyPr>
          <a:lstStyle/>
          <a:p>
            <a:pPr algn="l"/>
            <a:r>
              <a:rPr lang="en-US" sz="1400" b="0" i="0" dirty="0">
                <a:solidFill>
                  <a:srgbClr val="495057"/>
                </a:solidFill>
                <a:effectLst/>
                <a:latin typeface="-apple-system"/>
              </a:rPr>
              <a:t>Salesperson will arrange the first call with the Revenue Manager and Front Office Manager and IM (14 Days prior launch). IM to introduce himself to the property and introduction about CM</a:t>
            </a:r>
          </a:p>
          <a:p>
            <a:pPr algn="l"/>
            <a:endParaRPr lang="en-US" sz="1400" b="0" i="0" dirty="0">
              <a:solidFill>
                <a:srgbClr val="495057"/>
              </a:solidFill>
              <a:effectLst/>
              <a:latin typeface="-apple-system"/>
            </a:endParaRPr>
          </a:p>
          <a:p>
            <a:pPr algn="l"/>
            <a:r>
              <a:rPr lang="en-US" sz="1400" dirty="0">
                <a:solidFill>
                  <a:srgbClr val="495057"/>
                </a:solidFill>
                <a:latin typeface="-apple-system"/>
                <a:hlinkClick r:id="rId3" action="ppaction://hlinkpres?slideindex=1&amp;slidetitle="/>
              </a:rPr>
              <a:t>KOC Presentation</a:t>
            </a:r>
            <a:endParaRPr lang="en-US" sz="1400" dirty="0">
              <a:solidFill>
                <a:srgbClr val="495057"/>
              </a:solidFill>
              <a:latin typeface="-apple-system"/>
            </a:endParaRPr>
          </a:p>
          <a:p>
            <a:pPr algn="l"/>
            <a:endParaRPr lang="en-US" sz="1400" dirty="0">
              <a:solidFill>
                <a:srgbClr val="495057"/>
              </a:solidFill>
              <a:latin typeface="-apple-system"/>
            </a:endParaRPr>
          </a:p>
          <a:p>
            <a:pPr marL="285750" indent="-285750" algn="l">
              <a:buFont typeface="Arial" panose="020B0604020202020204" pitchFamily="34" charset="0"/>
              <a:buChar char="•"/>
            </a:pPr>
            <a:r>
              <a:rPr lang="en-US" sz="1400" dirty="0">
                <a:solidFill>
                  <a:srgbClr val="495057"/>
                </a:solidFill>
                <a:latin typeface="-apple-system"/>
                <a:hlinkClick r:id="rId4" action="ppaction://hlinkfile"/>
              </a:rPr>
              <a:t>OXI Integration</a:t>
            </a:r>
            <a:endParaRPr lang="en-US" sz="1400" dirty="0">
              <a:solidFill>
                <a:srgbClr val="495057"/>
              </a:solidFill>
              <a:latin typeface="-apple-system"/>
            </a:endParaRPr>
          </a:p>
          <a:p>
            <a:pPr marL="285750" indent="-285750" algn="l">
              <a:buFont typeface="Arial" panose="020B0604020202020204" pitchFamily="34" charset="0"/>
              <a:buChar char="•"/>
            </a:pPr>
            <a:r>
              <a:rPr lang="en-US" sz="1400" dirty="0">
                <a:solidFill>
                  <a:srgbClr val="495057"/>
                </a:solidFill>
                <a:latin typeface="-apple-system"/>
              </a:rPr>
              <a:t>Transaction Codes</a:t>
            </a:r>
          </a:p>
          <a:p>
            <a:pPr marL="285750" indent="-285750" algn="l">
              <a:buFont typeface="Arial" panose="020B0604020202020204" pitchFamily="34" charset="0"/>
              <a:buChar char="•"/>
            </a:pPr>
            <a:r>
              <a:rPr lang="en-US" sz="1400" dirty="0">
                <a:solidFill>
                  <a:srgbClr val="495057"/>
                </a:solidFill>
                <a:latin typeface="-apple-system"/>
              </a:rPr>
              <a:t>Opera Simple Reports</a:t>
            </a:r>
          </a:p>
          <a:p>
            <a:pPr marL="285750" indent="-285750" algn="l">
              <a:buFont typeface="Arial" panose="020B0604020202020204" pitchFamily="34" charset="0"/>
              <a:buChar char="•"/>
            </a:pPr>
            <a:r>
              <a:rPr lang="en-US" sz="1400" dirty="0">
                <a:solidFill>
                  <a:srgbClr val="495057"/>
                </a:solidFill>
                <a:latin typeface="-apple-system"/>
                <a:hlinkClick r:id="rId5" action="ppaction://hlinkfile"/>
              </a:rPr>
              <a:t>Basic Data Form</a:t>
            </a:r>
            <a:endParaRPr lang="en-US" sz="1400" dirty="0">
              <a:solidFill>
                <a:srgbClr val="495057"/>
              </a:solidFill>
              <a:latin typeface="-apple-system"/>
            </a:endParaRPr>
          </a:p>
          <a:p>
            <a:pPr algn="l"/>
            <a:endParaRPr lang="en-US" sz="1400" dirty="0">
              <a:solidFill>
                <a:srgbClr val="495057"/>
              </a:solidFill>
              <a:latin typeface="-apple-system"/>
            </a:endParaRPr>
          </a:p>
          <a:p>
            <a:pPr algn="l"/>
            <a:r>
              <a:rPr lang="en-US" sz="1400" dirty="0">
                <a:solidFill>
                  <a:srgbClr val="495057"/>
                </a:solidFill>
                <a:latin typeface="-apple-system"/>
              </a:rPr>
              <a:t>Live Demo  so that they know why the requirements!</a:t>
            </a:r>
          </a:p>
          <a:p>
            <a:pPr algn="l"/>
            <a:endParaRPr lang="en-US" sz="1400" dirty="0">
              <a:solidFill>
                <a:srgbClr val="495057"/>
              </a:solidFill>
              <a:latin typeface="-apple-system"/>
            </a:endParaRPr>
          </a:p>
          <a:p>
            <a:pPr algn="l"/>
            <a:endParaRPr lang="en-US" sz="1400" dirty="0">
              <a:solidFill>
                <a:srgbClr val="495057"/>
              </a:solidFill>
              <a:latin typeface="-apple-system"/>
            </a:endParaRPr>
          </a:p>
          <a:p>
            <a:pPr algn="l"/>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endParaRPr lang="en-US" sz="1200" b="0" i="0" dirty="0">
              <a:solidFill>
                <a:srgbClr val="495057"/>
              </a:solidFill>
              <a:effectLst/>
              <a:latin typeface="-apple-system"/>
            </a:endParaRPr>
          </a:p>
          <a:p>
            <a:pPr algn="l">
              <a:buFont typeface="Arial" panose="020B0604020202020204" pitchFamily="34" charset="0"/>
              <a:buChar char="•"/>
            </a:pPr>
            <a:endParaRPr lang="en-US" sz="1200" dirty="0">
              <a:solidFill>
                <a:srgbClr val="495057"/>
              </a:solidFill>
              <a:latin typeface="-apple-system"/>
              <a:ea typeface="Roboto"/>
              <a:cs typeface="Roboto"/>
              <a:sym typeface="Roboto"/>
            </a:endParaRPr>
          </a:p>
          <a:p>
            <a:pPr algn="l">
              <a:buFont typeface="Arial" panose="020B0604020202020204" pitchFamily="34" charset="0"/>
              <a:buChar char="•"/>
            </a:pPr>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pic>
        <p:nvPicPr>
          <p:cNvPr id="3" name="Picture 2" descr="Graphical user interface, application, website&#10;&#10;Description automatically generated">
            <a:extLst>
              <a:ext uri="{FF2B5EF4-FFF2-40B4-BE49-F238E27FC236}">
                <a16:creationId xmlns:a16="http://schemas.microsoft.com/office/drawing/2014/main" id="{24FF4835-AB43-4E40-AFFC-0B671B5FBF72}"/>
              </a:ext>
            </a:extLst>
          </p:cNvPr>
          <p:cNvPicPr>
            <a:picLocks noChangeAspect="1"/>
          </p:cNvPicPr>
          <p:nvPr/>
        </p:nvPicPr>
        <p:blipFill>
          <a:blip r:embed="rId6"/>
          <a:stretch>
            <a:fillRect/>
          </a:stretch>
        </p:blipFill>
        <p:spPr>
          <a:xfrm>
            <a:off x="4646313" y="1730585"/>
            <a:ext cx="4175953" cy="3188255"/>
          </a:xfrm>
          <a:prstGeom prst="rect">
            <a:avLst/>
          </a:prstGeom>
        </p:spPr>
      </p:pic>
    </p:spTree>
    <p:extLst>
      <p:ext uri="{BB962C8B-B14F-4D97-AF65-F5344CB8AC3E}">
        <p14:creationId xmlns:p14="http://schemas.microsoft.com/office/powerpoint/2010/main" val="16042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74DC80-C483-4C31-8D8B-AA805F83A5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5" name="Google Shape;195;p16">
            <a:extLst>
              <a:ext uri="{FF2B5EF4-FFF2-40B4-BE49-F238E27FC236}">
                <a16:creationId xmlns:a16="http://schemas.microsoft.com/office/drawing/2014/main" id="{1EFA587E-D3BB-442B-9B68-F2E947C6FF26}"/>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From Scratch** Data Entry - DDD (Digital Divide Data)</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2527EEFC-D7FA-42DB-9500-82B4A7613821}"/>
              </a:ext>
            </a:extLst>
          </p:cNvPr>
          <p:cNvSpPr txBox="1"/>
          <p:nvPr/>
        </p:nvSpPr>
        <p:spPr>
          <a:xfrm>
            <a:off x="1472347" y="814091"/>
            <a:ext cx="6735157" cy="4782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0" i="0" dirty="0">
                <a:solidFill>
                  <a:srgbClr val="495057"/>
                </a:solidFill>
                <a:effectLst/>
                <a:latin typeface="-apple-system"/>
              </a:rPr>
              <a:t>Once you have received the BDF with all the information you need, DDD can help you with data entry in our systems:</a:t>
            </a: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1" i="0" dirty="0">
                <a:solidFill>
                  <a:srgbClr val="495057"/>
                </a:solidFill>
                <a:effectLst/>
                <a:latin typeface="-apple-system"/>
              </a:rPr>
              <a:t>Control Panel</a:t>
            </a:r>
          </a:p>
          <a:p>
            <a:pPr marL="171450" lvl="0" indent="-171450" algn="l" rtl="0">
              <a:spcBef>
                <a:spcPts val="0"/>
              </a:spcBef>
              <a:spcAft>
                <a:spcPts val="0"/>
              </a:spcAft>
              <a:buFontTx/>
              <a:buChar char="-"/>
            </a:pPr>
            <a:r>
              <a:rPr lang="en-US" sz="1200" dirty="0">
                <a:solidFill>
                  <a:srgbClr val="495057"/>
                </a:solidFill>
                <a:latin typeface="-apple-system"/>
              </a:rPr>
              <a:t>Photos </a:t>
            </a:r>
          </a:p>
          <a:p>
            <a:pPr marL="171450" lvl="0" indent="-171450" algn="l" rtl="0">
              <a:spcBef>
                <a:spcPts val="0"/>
              </a:spcBef>
              <a:spcAft>
                <a:spcPts val="0"/>
              </a:spcAft>
              <a:buFontTx/>
              <a:buChar char="-"/>
            </a:pPr>
            <a:r>
              <a:rPr lang="en-US" sz="1200" dirty="0">
                <a:solidFill>
                  <a:srgbClr val="495057"/>
                </a:solidFill>
                <a:latin typeface="-apple-system"/>
              </a:rPr>
              <a:t>Descriptions</a:t>
            </a:r>
          </a:p>
          <a:p>
            <a:pPr marL="171450" lvl="0" indent="-171450" algn="l" rtl="0">
              <a:spcBef>
                <a:spcPts val="0"/>
              </a:spcBef>
              <a:spcAft>
                <a:spcPts val="0"/>
              </a:spcAft>
              <a:buFontTx/>
              <a:buChar char="-"/>
            </a:pPr>
            <a:r>
              <a:rPr lang="en-US" sz="1200" b="0" i="0" dirty="0">
                <a:solidFill>
                  <a:srgbClr val="495057"/>
                </a:solidFill>
                <a:effectLst/>
                <a:latin typeface="-apple-system"/>
              </a:rPr>
              <a:t>Pricing</a:t>
            </a:r>
          </a:p>
          <a:p>
            <a:pPr marL="171450" lvl="0" indent="-171450" algn="l" rtl="0">
              <a:spcBef>
                <a:spcPts val="0"/>
              </a:spcBef>
              <a:spcAft>
                <a:spcPts val="0"/>
              </a:spcAft>
              <a:buFontTx/>
              <a:buChar char="-"/>
            </a:pPr>
            <a:r>
              <a:rPr lang="en-US" sz="1200" b="0" i="0" dirty="0">
                <a:solidFill>
                  <a:srgbClr val="495057"/>
                </a:solidFill>
                <a:effectLst/>
                <a:latin typeface="-apple-system"/>
              </a:rPr>
              <a:t>Property General Info</a:t>
            </a:r>
          </a:p>
          <a:p>
            <a:pPr marL="171450" lvl="0" indent="-171450" algn="l" rtl="0">
              <a:spcBef>
                <a:spcPts val="0"/>
              </a:spcBef>
              <a:spcAft>
                <a:spcPts val="0"/>
              </a:spcAft>
              <a:buFontTx/>
              <a:buChar char="-"/>
            </a:pPr>
            <a:endParaRPr lang="en-US" sz="1200" b="0" i="0" dirty="0">
              <a:solidFill>
                <a:srgbClr val="495057"/>
              </a:solidFill>
              <a:effectLst/>
              <a:latin typeface="-apple-system"/>
            </a:endParaRPr>
          </a:p>
          <a:p>
            <a:pPr marL="0" lvl="0" indent="0" algn="l" rtl="0">
              <a:spcBef>
                <a:spcPts val="0"/>
              </a:spcBef>
              <a:spcAft>
                <a:spcPts val="0"/>
              </a:spcAft>
              <a:buNone/>
            </a:pPr>
            <a:r>
              <a:rPr lang="en-US" sz="1200" b="1" dirty="0">
                <a:solidFill>
                  <a:srgbClr val="495057"/>
                </a:solidFill>
                <a:latin typeface="-apple-system"/>
              </a:rPr>
              <a:t>Salesforce</a:t>
            </a:r>
            <a:endParaRPr lang="en-US" sz="1200" dirty="0">
              <a:solidFill>
                <a:srgbClr val="495057"/>
              </a:solidFill>
              <a:latin typeface="-apple-system"/>
            </a:endParaRPr>
          </a:p>
          <a:p>
            <a:pPr marL="171450" lvl="0" indent="-171450" algn="l" rtl="0">
              <a:spcBef>
                <a:spcPts val="0"/>
              </a:spcBef>
              <a:spcAft>
                <a:spcPts val="0"/>
              </a:spcAft>
              <a:buFontTx/>
              <a:buChar char="-"/>
            </a:pPr>
            <a:r>
              <a:rPr lang="en-US" sz="1200" dirty="0">
                <a:solidFill>
                  <a:srgbClr val="495057"/>
                </a:solidFill>
                <a:latin typeface="-apple-system"/>
              </a:rPr>
              <a:t>Contacts</a:t>
            </a:r>
          </a:p>
          <a:p>
            <a:pPr marL="171450" lvl="0" indent="-171450" algn="l" rtl="0">
              <a:spcBef>
                <a:spcPts val="0"/>
              </a:spcBef>
              <a:spcAft>
                <a:spcPts val="0"/>
              </a:spcAft>
              <a:buFontTx/>
              <a:buChar char="-"/>
            </a:pPr>
            <a:r>
              <a:rPr lang="en-US" sz="1200" dirty="0">
                <a:solidFill>
                  <a:srgbClr val="495057"/>
                </a:solidFill>
                <a:latin typeface="-apple-system"/>
              </a:rPr>
              <a:t>Documents</a:t>
            </a:r>
          </a:p>
          <a:p>
            <a:pPr marL="171450" lvl="0" indent="-171450" algn="l" rtl="0">
              <a:spcBef>
                <a:spcPts val="0"/>
              </a:spcBef>
              <a:spcAft>
                <a:spcPts val="0"/>
              </a:spcAft>
              <a:buFontTx/>
              <a:buChar char="-"/>
            </a:pPr>
            <a:r>
              <a:rPr lang="en-US" sz="1200" b="0" i="0" dirty="0">
                <a:solidFill>
                  <a:srgbClr val="495057"/>
                </a:solidFill>
                <a:effectLst/>
                <a:latin typeface="-apple-system"/>
              </a:rPr>
              <a:t>Property Genera</a:t>
            </a:r>
            <a:r>
              <a:rPr lang="en-US" sz="1200" dirty="0">
                <a:solidFill>
                  <a:srgbClr val="495057"/>
                </a:solidFill>
                <a:latin typeface="-apple-system"/>
              </a:rPr>
              <a:t>l Info</a:t>
            </a:r>
            <a:endParaRPr lang="en-US" sz="1200" b="0" i="0" dirty="0">
              <a:solidFill>
                <a:srgbClr val="495057"/>
              </a:solidFill>
              <a:effectLst/>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1" dirty="0">
                <a:solidFill>
                  <a:srgbClr val="495057"/>
                </a:solidFill>
                <a:latin typeface="-apple-system"/>
              </a:rPr>
              <a:t>Upsell Manager</a:t>
            </a:r>
            <a:endParaRPr lang="en-US" sz="1200" dirty="0">
              <a:solidFill>
                <a:srgbClr val="495057"/>
              </a:solidFill>
              <a:latin typeface="-apple-system"/>
            </a:endParaRPr>
          </a:p>
          <a:p>
            <a:pPr marL="0" lvl="0" indent="0" algn="l" rtl="0">
              <a:spcBef>
                <a:spcPts val="0"/>
              </a:spcBef>
              <a:spcAft>
                <a:spcPts val="0"/>
              </a:spcAft>
              <a:buNone/>
            </a:pPr>
            <a:r>
              <a:rPr lang="en-US" sz="1200" dirty="0">
                <a:solidFill>
                  <a:srgbClr val="495057"/>
                </a:solidFill>
                <a:latin typeface="-apple-system"/>
              </a:rPr>
              <a:t>-  PRIME Controls</a:t>
            </a:r>
          </a:p>
          <a:p>
            <a:pPr marL="171450" lvl="0" indent="-171450" algn="l" rtl="0">
              <a:spcBef>
                <a:spcPts val="0"/>
              </a:spcBef>
              <a:spcAft>
                <a:spcPts val="0"/>
              </a:spcAft>
              <a:buFontTx/>
              <a:buChar char="-"/>
            </a:pPr>
            <a:r>
              <a:rPr lang="en-US" sz="1200" dirty="0">
                <a:solidFill>
                  <a:srgbClr val="495057"/>
                </a:solidFill>
                <a:latin typeface="-apple-system"/>
              </a:rPr>
              <a:t>New Users</a:t>
            </a: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0" lvl="0" indent="0" algn="l" rtl="0">
              <a:spcBef>
                <a:spcPts val="0"/>
              </a:spcBef>
              <a:spcAft>
                <a:spcPts val="0"/>
              </a:spcAft>
              <a:buNone/>
            </a:pPr>
            <a:r>
              <a:rPr lang="en-US" sz="1200" b="1" i="0" u="none" strike="noStrike" dirty="0">
                <a:solidFill>
                  <a:schemeClr val="bg1"/>
                </a:solidFill>
                <a:effectLst/>
                <a:latin typeface="-apple-system"/>
                <a:hlinkClick r:id="rId2">
                  <a:extLst>
                    <a:ext uri="{A12FA001-AC4F-418D-AE19-62706E023703}">
                      <ahyp:hlinkClr xmlns:ahyp="http://schemas.microsoft.com/office/drawing/2018/hyperlinkcolor" xmlns="" val="tx"/>
                    </a:ext>
                  </a:extLst>
                </a:hlinkClick>
              </a:rPr>
              <a:t>DDD SOP LINK</a:t>
            </a:r>
            <a:endParaRPr lang="en-US" sz="1200" b="1" i="0" u="none" strike="noStrike" dirty="0">
              <a:solidFill>
                <a:schemeClr val="bg1"/>
              </a:solidFill>
              <a:effectLst/>
              <a:latin typeface="-apple-system"/>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3528904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E46B1E-72D9-46F4-BD1B-2BD4D68306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5" name="Google Shape;195;p16">
            <a:extLst>
              <a:ext uri="{FF2B5EF4-FFF2-40B4-BE49-F238E27FC236}">
                <a16:creationId xmlns:a16="http://schemas.microsoft.com/office/drawing/2014/main" id="{E5775309-22E9-4AEF-81BC-25F400190E89}"/>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From Scratch** Property Set Up in Control Panel</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BF46C5FD-F190-458E-B9FF-9BED2F59C388}"/>
              </a:ext>
            </a:extLst>
          </p:cNvPr>
          <p:cNvSpPr txBox="1"/>
          <p:nvPr/>
        </p:nvSpPr>
        <p:spPr>
          <a:xfrm>
            <a:off x="485464" y="704866"/>
            <a:ext cx="6735157" cy="4782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i="0" dirty="0">
                <a:solidFill>
                  <a:srgbClr val="495057"/>
                </a:solidFill>
                <a:effectLst/>
                <a:latin typeface="-apple-system"/>
              </a:rPr>
              <a:t>Propert</a:t>
            </a:r>
            <a:r>
              <a:rPr lang="en-US" sz="1200" b="1" dirty="0">
                <a:solidFill>
                  <a:srgbClr val="495057"/>
                </a:solidFill>
                <a:latin typeface="-apple-system"/>
              </a:rPr>
              <a:t>y Preferences: </a:t>
            </a:r>
            <a:r>
              <a:rPr lang="en-US" sz="1200" dirty="0">
                <a:solidFill>
                  <a:srgbClr val="495057"/>
                </a:solidFill>
                <a:latin typeface="-apple-system"/>
              </a:rPr>
              <a:t>Property basic information like name, address, property code, number of rooms, launch date </a:t>
            </a:r>
            <a:r>
              <a:rPr lang="en-US" sz="1200" dirty="0" err="1">
                <a:solidFill>
                  <a:srgbClr val="495057"/>
                </a:solidFill>
                <a:latin typeface="-apple-system"/>
              </a:rPr>
              <a:t>etc</a:t>
            </a:r>
            <a:r>
              <a:rPr lang="en-US" sz="1200" dirty="0">
                <a:solidFill>
                  <a:srgbClr val="495057"/>
                </a:solidFill>
                <a:latin typeface="-apple-system"/>
              </a:rPr>
              <a:t>…</a:t>
            </a:r>
            <a:endParaRPr lang="en-US" sz="1200" b="1"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endParaRPr lang="en-US" sz="1200" b="0"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Room Categories: </a:t>
            </a:r>
            <a:r>
              <a:rPr lang="en-US" sz="1200" b="0" i="0" dirty="0">
                <a:solidFill>
                  <a:srgbClr val="495057"/>
                </a:solidFill>
                <a:effectLst/>
                <a:latin typeface="-apple-system"/>
              </a:rPr>
              <a:t>All the rooms inventory must be added in CP together with room codes, photos, descriptions </a:t>
            </a:r>
            <a:r>
              <a:rPr lang="en-US" sz="1200" b="0" i="0" dirty="0" err="1">
                <a:solidFill>
                  <a:srgbClr val="495057"/>
                </a:solidFill>
                <a:effectLst/>
                <a:latin typeface="-apple-system"/>
              </a:rPr>
              <a:t>etc</a:t>
            </a:r>
            <a:r>
              <a:rPr lang="en-US" sz="1200" b="0" i="0" dirty="0">
                <a:solidFill>
                  <a:srgbClr val="495057"/>
                </a:solidFill>
                <a:effectLst/>
                <a:latin typeface="-apple-system"/>
              </a:rPr>
              <a:t>…</a:t>
            </a: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endParaRPr lang="en-US" sz="1200" b="1"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Matrices: </a:t>
            </a:r>
            <a:r>
              <a:rPr lang="en-US" sz="1200" dirty="0">
                <a:latin typeface="-apple-system"/>
              </a:rPr>
              <a:t>Pricing matrices for room movement must be added for each property.</a:t>
            </a:r>
          </a:p>
          <a:p>
            <a:pPr marL="171450" lvl="0" indent="-171450" algn="l" rtl="0">
              <a:spcBef>
                <a:spcPts val="0"/>
              </a:spcBef>
              <a:spcAft>
                <a:spcPts val="0"/>
              </a:spcAft>
              <a:buFont typeface="Arial" panose="020B0604020202020204" pitchFamily="34" charset="0"/>
              <a:buChar char="•"/>
            </a:pP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Conditions: </a:t>
            </a:r>
            <a:r>
              <a:rPr lang="en-US" sz="1200" dirty="0">
                <a:latin typeface="-apple-system"/>
              </a:rPr>
              <a:t>Valid conditions must be in place in order to grant exposure.</a:t>
            </a: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r>
              <a:rPr lang="en-US" sz="1200" b="1" dirty="0">
                <a:solidFill>
                  <a:srgbClr val="00B4CC"/>
                </a:solidFill>
                <a:latin typeface="-apple-system"/>
                <a:ea typeface="Roboto"/>
                <a:cs typeface="Roboto"/>
                <a:sym typeface="Roboto"/>
                <a:hlinkClick r:id="rId2"/>
              </a:rPr>
              <a:t>https://cp.estandby.com/categories/display/CHAIN_ID:1196/PROPERTY_ID:9008</a:t>
            </a: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r>
              <a:rPr lang="en-US" sz="1200" b="1" dirty="0">
                <a:solidFill>
                  <a:srgbClr val="00B4CC"/>
                </a:solidFill>
                <a:latin typeface="-apple-system"/>
                <a:ea typeface="Roboto"/>
                <a:cs typeface="Roboto"/>
                <a:sym typeface="Roboto"/>
              </a:rPr>
              <a:t>*In some cases mostly for  SC&amp;I hotels the colors scheme and logo need to be configured as well.</a:t>
            </a:r>
            <a:endParaRPr lang="en-US" sz="1200" b="1" dirty="0">
              <a:solidFill>
                <a:schemeClr val="bg1"/>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1989342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163ED1-A3E3-4170-8CE1-2138F1D198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5" name="Google Shape;195;p16">
            <a:extLst>
              <a:ext uri="{FF2B5EF4-FFF2-40B4-BE49-F238E27FC236}">
                <a16:creationId xmlns:a16="http://schemas.microsoft.com/office/drawing/2014/main" id="{5FA3C2CB-2BD3-48DB-BB8C-0A04D2F8DAD3}"/>
              </a:ext>
            </a:extLst>
          </p:cNvPr>
          <p:cNvSpPr txBox="1"/>
          <p:nvPr/>
        </p:nvSpPr>
        <p:spPr>
          <a:xfrm>
            <a:off x="371388" y="86683"/>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From Scratch** Property Set Up in Salesforce</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DB1749FE-66B3-4F26-80B8-BBF7673A97D8}"/>
              </a:ext>
            </a:extLst>
          </p:cNvPr>
          <p:cNvSpPr txBox="1"/>
          <p:nvPr/>
        </p:nvSpPr>
        <p:spPr>
          <a:xfrm>
            <a:off x="608127" y="814091"/>
            <a:ext cx="6735157" cy="2693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200" b="0" i="0" dirty="0">
              <a:solidFill>
                <a:srgbClr val="495057"/>
              </a:solidFill>
              <a:effectLst/>
              <a:latin typeface="-apple-system"/>
            </a:endParaRPr>
          </a:p>
          <a:p>
            <a:pPr marL="0" lvl="0" indent="0" algn="l" rtl="0">
              <a:spcBef>
                <a:spcPts val="0"/>
              </a:spcBef>
              <a:spcAft>
                <a:spcPts val="0"/>
              </a:spcAft>
              <a:buNone/>
            </a:pP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r>
              <a:rPr lang="en-US" sz="1200" b="1" i="0" dirty="0">
                <a:solidFill>
                  <a:srgbClr val="495057"/>
                </a:solidFill>
                <a:effectLst/>
                <a:latin typeface="-apple-system"/>
              </a:rPr>
              <a:t>Details</a:t>
            </a:r>
            <a:r>
              <a:rPr lang="en-US" sz="1200" b="1" dirty="0">
                <a:solidFill>
                  <a:srgbClr val="495057"/>
                </a:solidFill>
                <a:latin typeface="-apple-system"/>
              </a:rPr>
              <a:t>: </a:t>
            </a:r>
            <a:r>
              <a:rPr lang="en-US" sz="1200" dirty="0">
                <a:solidFill>
                  <a:srgbClr val="495057"/>
                </a:solidFill>
                <a:latin typeface="-apple-system"/>
              </a:rPr>
              <a:t>Property basic information like name, address, brand, chain, management company, property code, number of rooms, launch date </a:t>
            </a:r>
            <a:r>
              <a:rPr lang="en-US" sz="1200" dirty="0" err="1">
                <a:solidFill>
                  <a:srgbClr val="495057"/>
                </a:solidFill>
                <a:latin typeface="-apple-system"/>
              </a:rPr>
              <a:t>etc</a:t>
            </a:r>
            <a:r>
              <a:rPr lang="en-US" sz="1200" dirty="0">
                <a:solidFill>
                  <a:srgbClr val="495057"/>
                </a:solidFill>
                <a:latin typeface="-apple-system"/>
              </a:rPr>
              <a:t>…</a:t>
            </a:r>
          </a:p>
          <a:p>
            <a:pPr lvl="0" algn="l" rtl="0">
              <a:spcBef>
                <a:spcPts val="0"/>
              </a:spcBef>
              <a:spcAft>
                <a:spcPts val="0"/>
              </a:spcAft>
            </a:pPr>
            <a:endParaRPr lang="en-US" sz="1200" b="1"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endParaRPr lang="en-US" sz="1200" b="0" i="0" dirty="0">
              <a:solidFill>
                <a:srgbClr val="495057"/>
              </a:solidFill>
              <a:effectLst/>
              <a:latin typeface="-apple-system"/>
            </a:endParaRPr>
          </a:p>
          <a:p>
            <a:pPr marL="171450" lvl="0" indent="-171450" algn="l" rtl="0">
              <a:spcBef>
                <a:spcPts val="0"/>
              </a:spcBef>
              <a:spcAft>
                <a:spcPts val="0"/>
              </a:spcAft>
              <a:buFont typeface="Arial" panose="020B0604020202020204" pitchFamily="34" charset="0"/>
              <a:buChar char="•"/>
            </a:pPr>
            <a:r>
              <a:rPr lang="en-US" sz="1200" b="1" dirty="0">
                <a:solidFill>
                  <a:srgbClr val="495057"/>
                </a:solidFill>
                <a:latin typeface="-apple-system"/>
              </a:rPr>
              <a:t>Contacts: </a:t>
            </a:r>
            <a:r>
              <a:rPr lang="en-US" sz="1200" b="0" i="0" dirty="0">
                <a:solidFill>
                  <a:srgbClr val="495057"/>
                </a:solidFill>
                <a:effectLst/>
                <a:latin typeface="-apple-system"/>
              </a:rPr>
              <a:t>All the rooms inventory must be added in CP together with room codes, photos, descriptions </a:t>
            </a:r>
            <a:r>
              <a:rPr lang="en-US" sz="1200" b="0" i="0" dirty="0" err="1">
                <a:solidFill>
                  <a:srgbClr val="495057"/>
                </a:solidFill>
                <a:effectLst/>
                <a:latin typeface="-apple-system"/>
              </a:rPr>
              <a:t>etc</a:t>
            </a:r>
            <a:r>
              <a:rPr lang="en-US" sz="1200" b="0" i="0" dirty="0">
                <a:solidFill>
                  <a:srgbClr val="495057"/>
                </a:solidFill>
                <a:effectLst/>
                <a:latin typeface="-apple-system"/>
              </a:rPr>
              <a:t>…</a:t>
            </a:r>
            <a:endParaRPr lang="en-US" sz="1200" dirty="0">
              <a:solidFill>
                <a:srgbClr val="495057"/>
              </a:solidFill>
              <a:latin typeface="-apple-system"/>
            </a:endParaRPr>
          </a:p>
          <a:p>
            <a:pPr marL="171450" lvl="0" indent="-171450" algn="l" rtl="0">
              <a:spcBef>
                <a:spcPts val="0"/>
              </a:spcBef>
              <a:spcAft>
                <a:spcPts val="0"/>
              </a:spcAft>
              <a:buFont typeface="Arial" panose="020B0604020202020204" pitchFamily="34" charset="0"/>
              <a:buChar char="•"/>
            </a:pPr>
            <a:endParaRPr lang="en-US" sz="1200" b="1" dirty="0">
              <a:solidFill>
                <a:srgbClr val="495057"/>
              </a:solidFill>
              <a:latin typeface="-apple-system"/>
            </a:endParaRPr>
          </a:p>
          <a:p>
            <a:pPr marL="0" lvl="0" indent="0" algn="l" rtl="0">
              <a:spcBef>
                <a:spcPts val="0"/>
              </a:spcBef>
              <a:spcAft>
                <a:spcPts val="0"/>
              </a:spcAft>
              <a:buNone/>
            </a:pPr>
            <a:r>
              <a:rPr lang="en-US" sz="1200" b="1" dirty="0">
                <a:solidFill>
                  <a:srgbClr val="00B4CC"/>
                </a:solidFill>
                <a:latin typeface="-apple-system"/>
                <a:ea typeface="Roboto"/>
                <a:cs typeface="Roboto"/>
                <a:sym typeface="Roboto"/>
                <a:hlinkClick r:id="rId2"/>
              </a:rPr>
              <a:t>https://nor1.lightning.force.com/lightning/r/Account/0015A00002Cz4CHQAZ/view</a:t>
            </a: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a:p>
            <a:pPr marL="0" lvl="0" indent="0" algn="l" rtl="0">
              <a:spcBef>
                <a:spcPts val="0"/>
              </a:spcBef>
              <a:spcAft>
                <a:spcPts val="0"/>
              </a:spcAft>
              <a:buNone/>
            </a:pPr>
            <a:endParaRPr lang="en-US" sz="1200" b="1" dirty="0">
              <a:solidFill>
                <a:srgbClr val="00B4CC"/>
              </a:solidFill>
              <a:latin typeface="-apple-system"/>
              <a:ea typeface="Roboto"/>
              <a:cs typeface="Roboto"/>
              <a:sym typeface="Roboto"/>
            </a:endParaRPr>
          </a:p>
        </p:txBody>
      </p:sp>
    </p:spTree>
    <p:extLst>
      <p:ext uri="{BB962C8B-B14F-4D97-AF65-F5344CB8AC3E}">
        <p14:creationId xmlns:p14="http://schemas.microsoft.com/office/powerpoint/2010/main" val="3354081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94B72-F8CF-41C7-A83A-8EB751A1F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5" name="Google Shape;195;p16">
            <a:extLst>
              <a:ext uri="{FF2B5EF4-FFF2-40B4-BE49-F238E27FC236}">
                <a16:creationId xmlns:a16="http://schemas.microsoft.com/office/drawing/2014/main" id="{2A25820E-2798-4425-B263-9C0EB9D2EED0}"/>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Integration OXI Installation – First Contact</a:t>
            </a:r>
          </a:p>
          <a:p>
            <a:pPr marL="0" lvl="0" indent="0" algn="l" rtl="0">
              <a:spcBef>
                <a:spcPts val="0"/>
              </a:spcBef>
              <a:spcAft>
                <a:spcPts val="0"/>
              </a:spcAft>
              <a:buNone/>
            </a:pPr>
            <a:endParaRPr lang="es-ES_tradnl" sz="3000" dirty="0">
              <a:solidFill>
                <a:srgbClr val="0944A1"/>
              </a:solidFill>
              <a:latin typeface="Roboto"/>
              <a:ea typeface="Roboto"/>
              <a:cs typeface="Roboto"/>
              <a:sym typeface="Roboto"/>
            </a:endParaRPr>
          </a:p>
        </p:txBody>
      </p:sp>
      <p:sp>
        <p:nvSpPr>
          <p:cNvPr id="6" name="Google Shape;73;p13">
            <a:hlinkClick r:id="rId2" action="ppaction://hlinkpres?slideindex=1&amp;slidetitle="/>
            <a:extLst>
              <a:ext uri="{FF2B5EF4-FFF2-40B4-BE49-F238E27FC236}">
                <a16:creationId xmlns:a16="http://schemas.microsoft.com/office/drawing/2014/main" id="{96017998-88F7-4CFE-8235-78B796503A3D}"/>
              </a:ext>
            </a:extLst>
          </p:cNvPr>
          <p:cNvSpPr txBox="1"/>
          <p:nvPr/>
        </p:nvSpPr>
        <p:spPr>
          <a:xfrm>
            <a:off x="122842" y="948267"/>
            <a:ext cx="7699917" cy="3947118"/>
          </a:xfrm>
          <a:prstGeom prst="rect">
            <a:avLst/>
          </a:prstGeom>
          <a:noFill/>
          <a:ln>
            <a:noFill/>
          </a:ln>
        </p:spPr>
        <p:txBody>
          <a:bodyPr spcFirstLastPara="1" wrap="square" lIns="91425" tIns="91425" rIns="91425" bIns="91425" anchor="t" anchorCtr="0">
            <a:noAutofit/>
          </a:bodyPr>
          <a:lstStyle/>
          <a:p>
            <a:pPr algn="l"/>
            <a:r>
              <a:rPr lang="en-US" sz="1400" dirty="0">
                <a:solidFill>
                  <a:srgbClr val="495057"/>
                </a:solidFill>
                <a:latin typeface="-apple-system"/>
              </a:rPr>
              <a:t>Once the hotel is in touch with Oracle and has an installation date the NOr1 team at </a:t>
            </a:r>
            <a:r>
              <a:rPr lang="en-US" sz="1400" dirty="0">
                <a:solidFill>
                  <a:srgbClr val="495057"/>
                </a:solidFill>
                <a:latin typeface="-apple-system"/>
                <a:hlinkClick r:id="rId3"/>
              </a:rPr>
              <a:t>integrations@nor1.com</a:t>
            </a:r>
            <a:r>
              <a:rPr lang="en-US" sz="1400" dirty="0">
                <a:solidFill>
                  <a:srgbClr val="495057"/>
                </a:solidFill>
                <a:latin typeface="-apple-system"/>
              </a:rPr>
              <a:t> is looped in.</a:t>
            </a:r>
          </a:p>
          <a:p>
            <a:pPr algn="l"/>
            <a:endParaRPr lang="en-US" sz="1400" b="1" dirty="0">
              <a:solidFill>
                <a:srgbClr val="495057"/>
              </a:solidFill>
              <a:latin typeface="-apple-system"/>
            </a:endParaRPr>
          </a:p>
          <a:p>
            <a:pPr algn="l"/>
            <a:r>
              <a:rPr lang="en-US" sz="1400" b="1" dirty="0">
                <a:solidFill>
                  <a:srgbClr val="495057"/>
                </a:solidFill>
                <a:latin typeface="-apple-system"/>
                <a:hlinkClick r:id="rId4" action="ppaction://hlinkfile"/>
              </a:rPr>
              <a:t>Installation Package is sent</a:t>
            </a:r>
            <a:r>
              <a:rPr lang="en-US" sz="1400" b="1" dirty="0">
                <a:solidFill>
                  <a:srgbClr val="495057"/>
                </a:solidFill>
                <a:latin typeface="-apple-system"/>
              </a:rPr>
              <a:t> together with the External Property ID</a:t>
            </a:r>
          </a:p>
          <a:p>
            <a:pPr algn="l"/>
            <a:r>
              <a:rPr lang="en-US" sz="1400" dirty="0"/>
              <a:t/>
            </a:r>
            <a:br>
              <a:rPr lang="en-US" sz="1400" dirty="0"/>
            </a:br>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pic>
        <p:nvPicPr>
          <p:cNvPr id="3" name="Picture 2" descr="Graphical user interface, text, application, email&#10;&#10;Description automatically generated">
            <a:extLst>
              <a:ext uri="{FF2B5EF4-FFF2-40B4-BE49-F238E27FC236}">
                <a16:creationId xmlns:a16="http://schemas.microsoft.com/office/drawing/2014/main" id="{5D2C4B03-F114-4D18-86FD-2351ADE27F1F}"/>
              </a:ext>
            </a:extLst>
          </p:cNvPr>
          <p:cNvPicPr>
            <a:picLocks noChangeAspect="1"/>
          </p:cNvPicPr>
          <p:nvPr/>
        </p:nvPicPr>
        <p:blipFill>
          <a:blip r:embed="rId5"/>
          <a:stretch>
            <a:fillRect/>
          </a:stretch>
        </p:blipFill>
        <p:spPr>
          <a:xfrm>
            <a:off x="724829" y="2018371"/>
            <a:ext cx="7831263" cy="2841646"/>
          </a:xfrm>
          <a:prstGeom prst="rect">
            <a:avLst/>
          </a:prstGeom>
        </p:spPr>
      </p:pic>
    </p:spTree>
    <p:extLst>
      <p:ext uri="{BB962C8B-B14F-4D97-AF65-F5344CB8AC3E}">
        <p14:creationId xmlns:p14="http://schemas.microsoft.com/office/powerpoint/2010/main" val="3428685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179E19-E084-4987-9440-40FBE68D07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
        <p:nvSpPr>
          <p:cNvPr id="5" name="Google Shape;195;p16">
            <a:extLst>
              <a:ext uri="{FF2B5EF4-FFF2-40B4-BE49-F238E27FC236}">
                <a16:creationId xmlns:a16="http://schemas.microsoft.com/office/drawing/2014/main" id="{04556ECD-8F51-435F-8081-8D05A4A2E2AE}"/>
              </a:ext>
            </a:extLst>
          </p:cNvPr>
          <p:cNvSpPr txBox="1"/>
          <p:nvPr/>
        </p:nvSpPr>
        <p:spPr>
          <a:xfrm>
            <a:off x="223447" y="9848"/>
            <a:ext cx="8523361" cy="9685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Integration OXI Installation – What do we send?</a:t>
            </a:r>
          </a:p>
          <a:p>
            <a:pPr marL="0" lvl="0" indent="0" algn="l" rtl="0">
              <a:spcBef>
                <a:spcPts val="0"/>
              </a:spcBef>
              <a:spcAft>
                <a:spcPts val="0"/>
              </a:spcAft>
              <a:buNone/>
            </a:pPr>
            <a:endParaRPr lang="es-ES_tradnl" sz="3000" dirty="0">
              <a:solidFill>
                <a:srgbClr val="0944A1"/>
              </a:solidFill>
              <a:latin typeface="Roboto"/>
              <a:ea typeface="Roboto"/>
              <a:cs typeface="Roboto"/>
              <a:sym typeface="Roboto"/>
            </a:endParaRPr>
          </a:p>
        </p:txBody>
      </p:sp>
      <p:sp>
        <p:nvSpPr>
          <p:cNvPr id="6" name="Google Shape;73;p13">
            <a:hlinkClick r:id="rId2" action="ppaction://hlinkpres?slideindex=1&amp;slidetitle="/>
            <a:extLst>
              <a:ext uri="{FF2B5EF4-FFF2-40B4-BE49-F238E27FC236}">
                <a16:creationId xmlns:a16="http://schemas.microsoft.com/office/drawing/2014/main" id="{A8A91653-4A62-449A-82BB-4A077ED7DD86}"/>
              </a:ext>
            </a:extLst>
          </p:cNvPr>
          <p:cNvSpPr txBox="1"/>
          <p:nvPr/>
        </p:nvSpPr>
        <p:spPr>
          <a:xfrm>
            <a:off x="321734" y="999037"/>
            <a:ext cx="7699917" cy="3780264"/>
          </a:xfrm>
          <a:prstGeom prst="rect">
            <a:avLst/>
          </a:prstGeom>
          <a:noFill/>
          <a:ln>
            <a:noFill/>
          </a:ln>
        </p:spPr>
        <p:txBody>
          <a:bodyPr spcFirstLastPara="1" wrap="square" lIns="91425" tIns="91425" rIns="91425" bIns="91425" anchor="t" anchorCtr="0">
            <a:noAutofit/>
          </a:bodyPr>
          <a:lstStyle/>
          <a:p>
            <a:pPr marL="285750" indent="-285750" algn="l">
              <a:buFont typeface="Arial" panose="020B0604020202020204" pitchFamily="34" charset="0"/>
              <a:buChar char="•"/>
            </a:pPr>
            <a:r>
              <a:rPr lang="en-US" sz="1400" dirty="0"/>
              <a:t>External Property ID is made from the following : Nor1 Chain </a:t>
            </a:r>
            <a:r>
              <a:rPr lang="en-US" sz="1400" dirty="0" err="1"/>
              <a:t>ID:Opera</a:t>
            </a:r>
            <a:r>
              <a:rPr lang="en-US" sz="1400" dirty="0"/>
              <a:t> Resort Code </a:t>
            </a:r>
          </a:p>
          <a:p>
            <a:pPr marL="285750" indent="-285750" algn="l">
              <a:buFont typeface="Arial" panose="020B0604020202020204" pitchFamily="34" charset="0"/>
              <a:buChar char="•"/>
            </a:pPr>
            <a:endParaRPr lang="en-US" sz="1400" dirty="0"/>
          </a:p>
          <a:p>
            <a:pPr algn="l"/>
            <a:r>
              <a:rPr lang="en-US" sz="1400" dirty="0"/>
              <a:t>example </a:t>
            </a:r>
            <a:r>
              <a:rPr lang="en-US" sz="1400" dirty="0">
                <a:hlinkClick r:id="rId3"/>
              </a:rPr>
              <a:t>The Goodtime Hotel </a:t>
            </a:r>
            <a:r>
              <a:rPr lang="en-US" sz="1400" dirty="0"/>
              <a:t>1202:MIAWS</a:t>
            </a:r>
          </a:p>
          <a:p>
            <a:pPr algn="l"/>
            <a:endParaRPr lang="en-US" sz="1400" dirty="0"/>
          </a:p>
          <a:p>
            <a:pPr marL="285750" indent="-285750" algn="l">
              <a:buFont typeface="Arial" panose="020B0604020202020204" pitchFamily="34" charset="0"/>
              <a:buChar char="•"/>
            </a:pPr>
            <a:r>
              <a:rPr lang="en-US" sz="1400" dirty="0"/>
              <a:t>We need to make some adjustments to the script before sending it!!!</a:t>
            </a:r>
          </a:p>
          <a:p>
            <a:pPr algn="l"/>
            <a:endParaRPr lang="en-US" sz="1400" dirty="0"/>
          </a:p>
          <a:p>
            <a:pPr algn="l"/>
            <a:endParaRPr lang="en-US" sz="1400" dirty="0"/>
          </a:p>
          <a:p>
            <a:pPr algn="l"/>
            <a:r>
              <a:rPr lang="en-US" sz="1400" dirty="0"/>
              <a:t/>
            </a:r>
            <a:br>
              <a:rPr lang="en-US" sz="1400" dirty="0"/>
            </a:br>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pic>
        <p:nvPicPr>
          <p:cNvPr id="2051" name="Picture 3">
            <a:extLst>
              <a:ext uri="{FF2B5EF4-FFF2-40B4-BE49-F238E27FC236}">
                <a16:creationId xmlns:a16="http://schemas.microsoft.com/office/drawing/2014/main" id="{A28A8175-3606-4B2B-A797-04519EA01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07" y="2280425"/>
            <a:ext cx="7582830" cy="270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21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179E19-E084-4987-9440-40FBE68D07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
        <p:nvSpPr>
          <p:cNvPr id="5" name="Google Shape;195;p16">
            <a:extLst>
              <a:ext uri="{FF2B5EF4-FFF2-40B4-BE49-F238E27FC236}">
                <a16:creationId xmlns:a16="http://schemas.microsoft.com/office/drawing/2014/main" id="{04556ECD-8F51-435F-8081-8D05A4A2E2AE}"/>
              </a:ext>
            </a:extLst>
          </p:cNvPr>
          <p:cNvSpPr txBox="1"/>
          <p:nvPr/>
        </p:nvSpPr>
        <p:spPr>
          <a:xfrm>
            <a:off x="223447" y="9848"/>
            <a:ext cx="8523361" cy="9685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Integration OXI Installation – Control Panel</a:t>
            </a:r>
            <a:endParaRPr lang="es-ES_tradnl" sz="3000" dirty="0">
              <a:solidFill>
                <a:srgbClr val="0944A1"/>
              </a:solidFill>
              <a:latin typeface="Roboto"/>
              <a:ea typeface="Roboto"/>
              <a:cs typeface="Roboto"/>
              <a:sym typeface="Roboto"/>
            </a:endParaRPr>
          </a:p>
        </p:txBody>
      </p:sp>
      <p:sp>
        <p:nvSpPr>
          <p:cNvPr id="6" name="Google Shape;73;p13">
            <a:hlinkClick r:id="rId2" action="ppaction://hlinkpres?slideindex=1&amp;slidetitle="/>
            <a:extLst>
              <a:ext uri="{FF2B5EF4-FFF2-40B4-BE49-F238E27FC236}">
                <a16:creationId xmlns:a16="http://schemas.microsoft.com/office/drawing/2014/main" id="{A8A91653-4A62-449A-82BB-4A077ED7DD86}"/>
              </a:ext>
            </a:extLst>
          </p:cNvPr>
          <p:cNvSpPr txBox="1"/>
          <p:nvPr/>
        </p:nvSpPr>
        <p:spPr>
          <a:xfrm>
            <a:off x="321734" y="999037"/>
            <a:ext cx="7699917" cy="3780264"/>
          </a:xfrm>
          <a:prstGeom prst="rect">
            <a:avLst/>
          </a:prstGeom>
          <a:noFill/>
          <a:ln>
            <a:noFill/>
          </a:ln>
        </p:spPr>
        <p:txBody>
          <a:bodyPr spcFirstLastPara="1" wrap="square" lIns="91425" tIns="91425" rIns="91425" bIns="91425" anchor="t" anchorCtr="0">
            <a:noAutofit/>
          </a:bodyPr>
          <a:lstStyle/>
          <a:p>
            <a:pPr marL="285750" indent="-285750" algn="l">
              <a:buFont typeface="Arial" panose="020B0604020202020204" pitchFamily="34" charset="0"/>
              <a:buChar char="•"/>
            </a:pPr>
            <a:r>
              <a:rPr lang="en-US" sz="1400" dirty="0"/>
              <a:t>It is crucial that the hotel is set to live before the installation!!! As a consequence, the chain and hotel must have been previously created in </a:t>
            </a:r>
            <a:r>
              <a:rPr lang="en-US" sz="1400" dirty="0">
                <a:hlinkClick r:id="rId3"/>
              </a:rPr>
              <a:t>Control Panel</a:t>
            </a:r>
            <a:endParaRPr lang="en-US" sz="1400" dirty="0"/>
          </a:p>
          <a:p>
            <a:pPr marL="285750" indent="-285750" algn="l">
              <a:buFont typeface="Arial" panose="020B0604020202020204" pitchFamily="34" charset="0"/>
              <a:buChar char="•"/>
            </a:pPr>
            <a:endParaRPr lang="en-US" sz="1400" dirty="0"/>
          </a:p>
          <a:p>
            <a:pPr algn="l"/>
            <a:endParaRPr lang="en-US" sz="1400" dirty="0"/>
          </a:p>
          <a:p>
            <a:pPr marL="285750" indent="-285750" algn="l">
              <a:buFont typeface="Arial" panose="020B0604020202020204" pitchFamily="34" charset="0"/>
              <a:buChar char="•"/>
            </a:pPr>
            <a:endParaRPr lang="en-US" sz="1400" dirty="0"/>
          </a:p>
          <a:p>
            <a:pPr algn="l"/>
            <a:endParaRPr lang="en-US" sz="1400" dirty="0"/>
          </a:p>
          <a:p>
            <a:pPr algn="l"/>
            <a:endParaRPr lang="en-US" sz="1400" dirty="0"/>
          </a:p>
          <a:p>
            <a:pPr algn="l"/>
            <a:endParaRPr lang="en-US" sz="1400" dirty="0"/>
          </a:p>
          <a:p>
            <a:pPr algn="l"/>
            <a:r>
              <a:rPr lang="en-US" sz="1400" dirty="0"/>
              <a:t/>
            </a:r>
            <a:br>
              <a:rPr lang="en-US" sz="1400" dirty="0"/>
            </a:br>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pic>
        <p:nvPicPr>
          <p:cNvPr id="3" name="Picture 2" descr="Graphical user interface, text, application, email&#10;&#10;Description automatically generated">
            <a:extLst>
              <a:ext uri="{FF2B5EF4-FFF2-40B4-BE49-F238E27FC236}">
                <a16:creationId xmlns:a16="http://schemas.microsoft.com/office/drawing/2014/main" id="{326AD4DF-95E7-4567-A41B-B743B16D2838}"/>
              </a:ext>
            </a:extLst>
          </p:cNvPr>
          <p:cNvPicPr>
            <a:picLocks noChangeAspect="1"/>
          </p:cNvPicPr>
          <p:nvPr/>
        </p:nvPicPr>
        <p:blipFill>
          <a:blip r:embed="rId4"/>
          <a:stretch>
            <a:fillRect/>
          </a:stretch>
        </p:blipFill>
        <p:spPr>
          <a:xfrm>
            <a:off x="1625444" y="1905067"/>
            <a:ext cx="5893112" cy="2679876"/>
          </a:xfrm>
          <a:prstGeom prst="rect">
            <a:avLst/>
          </a:prstGeom>
        </p:spPr>
      </p:pic>
    </p:spTree>
    <p:extLst>
      <p:ext uri="{BB962C8B-B14F-4D97-AF65-F5344CB8AC3E}">
        <p14:creationId xmlns:p14="http://schemas.microsoft.com/office/powerpoint/2010/main" val="193683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95" name="Google Shape;195;p16"/>
          <p:cNvSpPr txBox="1"/>
          <p:nvPr/>
        </p:nvSpPr>
        <p:spPr>
          <a:xfrm>
            <a:off x="298906" y="93971"/>
            <a:ext cx="77559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944A1"/>
                </a:solidFill>
                <a:latin typeface="Roboto"/>
                <a:ea typeface="Roboto"/>
                <a:cs typeface="Roboto"/>
                <a:sym typeface="Roboto"/>
              </a:rPr>
              <a:t>1 Sales - Contract</a:t>
            </a:r>
            <a:endParaRPr sz="3000" dirty="0">
              <a:solidFill>
                <a:srgbClr val="0944A1"/>
              </a:solidFill>
              <a:latin typeface="Roboto"/>
              <a:ea typeface="Roboto"/>
              <a:cs typeface="Roboto"/>
              <a:sym typeface="Roboto"/>
            </a:endParaRPr>
          </a:p>
        </p:txBody>
      </p:sp>
      <p:sp>
        <p:nvSpPr>
          <p:cNvPr id="43" name="Google Shape;73;p13">
            <a:extLst>
              <a:ext uri="{FF2B5EF4-FFF2-40B4-BE49-F238E27FC236}">
                <a16:creationId xmlns:a16="http://schemas.microsoft.com/office/drawing/2014/main" id="{C39EF5E7-2812-4883-AFBE-E38429876F01}"/>
              </a:ext>
            </a:extLst>
          </p:cNvPr>
          <p:cNvSpPr txBox="1"/>
          <p:nvPr/>
        </p:nvSpPr>
        <p:spPr>
          <a:xfrm>
            <a:off x="406400" y="752425"/>
            <a:ext cx="8393289" cy="127716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Roboto"/>
                <a:ea typeface="Roboto"/>
                <a:cs typeface="Roboto"/>
                <a:sym typeface="Roboto"/>
              </a:rPr>
              <a:t>Following items must be completed by Sales before property gets assigned to IM</a:t>
            </a:r>
          </a:p>
          <a:p>
            <a:pPr marL="0" lvl="0" indent="0" algn="l" rtl="0">
              <a:spcBef>
                <a:spcPts val="0"/>
              </a:spcBef>
              <a:spcAft>
                <a:spcPts val="0"/>
              </a:spcAft>
              <a:buNone/>
            </a:pPr>
            <a:endParaRPr lang="en-US" sz="1200" b="1" dirty="0">
              <a:latin typeface="Roboto"/>
              <a:ea typeface="Roboto"/>
              <a:cs typeface="Roboto"/>
              <a:sym typeface="Roboto"/>
            </a:endParaRPr>
          </a:p>
          <a:p>
            <a:pPr marL="228600" lvl="0" indent="-228600" algn="l" rtl="0">
              <a:spcBef>
                <a:spcPts val="0"/>
              </a:spcBef>
              <a:spcAft>
                <a:spcPts val="0"/>
              </a:spcAft>
              <a:buFont typeface="+mj-lt"/>
              <a:buAutoNum type="arabicPeriod"/>
            </a:pPr>
            <a:r>
              <a:rPr lang="en-US" sz="1200" b="1" dirty="0">
                <a:latin typeface="Roboto"/>
                <a:ea typeface="Roboto"/>
                <a:cs typeface="Roboto"/>
                <a:sym typeface="Roboto"/>
              </a:rPr>
              <a:t>Contract and hotel information are uploaded to Salesforce triggering automated notification of entry to Director of Implementations (DOI).</a:t>
            </a:r>
          </a:p>
          <a:p>
            <a:pPr marL="228600" lvl="0" indent="-228600" algn="l" rtl="0">
              <a:spcBef>
                <a:spcPts val="0"/>
              </a:spcBef>
              <a:spcAft>
                <a:spcPts val="0"/>
              </a:spcAft>
              <a:buFont typeface="+mj-lt"/>
              <a:buAutoNum type="arabicPeriod"/>
            </a:pPr>
            <a:endParaRPr lang="en-US" sz="1200" b="1" dirty="0">
              <a:latin typeface="Roboto"/>
              <a:ea typeface="Roboto"/>
              <a:cs typeface="Roboto"/>
              <a:sym typeface="Roboto"/>
            </a:endParaRPr>
          </a:p>
          <a:p>
            <a:pPr marL="228600" lvl="0" indent="-228600" algn="l" rtl="0">
              <a:spcBef>
                <a:spcPts val="0"/>
              </a:spcBef>
              <a:spcAft>
                <a:spcPts val="0"/>
              </a:spcAft>
              <a:buFont typeface="+mj-lt"/>
              <a:buAutoNum type="arabicPeriod"/>
            </a:pPr>
            <a:r>
              <a:rPr lang="en-US" sz="1200" b="1" dirty="0">
                <a:latin typeface="Roboto"/>
                <a:ea typeface="Roboto"/>
                <a:cs typeface="Roboto"/>
                <a:sym typeface="Roboto"/>
              </a:rPr>
              <a:t>Basic Data Form (BDF)is sent to the hotel by the Contracts Manager</a:t>
            </a:r>
            <a:endParaRPr lang="en-US" sz="1200" dirty="0">
              <a:latin typeface="Roboto"/>
              <a:ea typeface="Roboto"/>
              <a:cs typeface="Roboto"/>
              <a:sym typeface="Roboto"/>
            </a:endParaRPr>
          </a:p>
        </p:txBody>
      </p:sp>
      <p:pic>
        <p:nvPicPr>
          <p:cNvPr id="3078" name="Picture 6">
            <a:extLst>
              <a:ext uri="{FF2B5EF4-FFF2-40B4-BE49-F238E27FC236}">
                <a16:creationId xmlns:a16="http://schemas.microsoft.com/office/drawing/2014/main" id="{0D66C31A-719A-45C2-9C97-9F1EAD5E0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55" y="2076450"/>
            <a:ext cx="7207956" cy="2861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179E19-E084-4987-9440-40FBE68D07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
        <p:nvSpPr>
          <p:cNvPr id="5" name="Google Shape;195;p16">
            <a:extLst>
              <a:ext uri="{FF2B5EF4-FFF2-40B4-BE49-F238E27FC236}">
                <a16:creationId xmlns:a16="http://schemas.microsoft.com/office/drawing/2014/main" id="{04556ECD-8F51-435F-8081-8D05A4A2E2AE}"/>
              </a:ext>
            </a:extLst>
          </p:cNvPr>
          <p:cNvSpPr txBox="1"/>
          <p:nvPr/>
        </p:nvSpPr>
        <p:spPr>
          <a:xfrm>
            <a:off x="223447" y="9848"/>
            <a:ext cx="8523361" cy="9685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Integration OXI Installation – Installation Day!!</a:t>
            </a:r>
            <a:endParaRPr lang="es-ES_tradnl" sz="3000" dirty="0">
              <a:solidFill>
                <a:srgbClr val="0944A1"/>
              </a:solidFill>
              <a:latin typeface="Roboto"/>
              <a:ea typeface="Roboto"/>
              <a:cs typeface="Roboto"/>
              <a:sym typeface="Roboto"/>
            </a:endParaRPr>
          </a:p>
        </p:txBody>
      </p:sp>
      <p:sp>
        <p:nvSpPr>
          <p:cNvPr id="6" name="Google Shape;73;p13">
            <a:hlinkClick r:id="rId3" action="ppaction://hlinkpres?slideindex=1&amp;slidetitle="/>
            <a:extLst>
              <a:ext uri="{FF2B5EF4-FFF2-40B4-BE49-F238E27FC236}">
                <a16:creationId xmlns:a16="http://schemas.microsoft.com/office/drawing/2014/main" id="{A8A91653-4A62-449A-82BB-4A077ED7DD86}"/>
              </a:ext>
            </a:extLst>
          </p:cNvPr>
          <p:cNvSpPr txBox="1"/>
          <p:nvPr/>
        </p:nvSpPr>
        <p:spPr>
          <a:xfrm>
            <a:off x="321734" y="999037"/>
            <a:ext cx="7699917" cy="3780264"/>
          </a:xfrm>
          <a:prstGeom prst="rect">
            <a:avLst/>
          </a:prstGeom>
          <a:noFill/>
          <a:ln>
            <a:noFill/>
          </a:ln>
        </p:spPr>
        <p:txBody>
          <a:bodyPr spcFirstLastPara="1" wrap="square" lIns="91425" tIns="91425" rIns="91425" bIns="91425" anchor="t" anchorCtr="0">
            <a:noAutofit/>
          </a:bodyPr>
          <a:lstStyle/>
          <a:p>
            <a:pPr marL="285750" indent="-285750" algn="l">
              <a:buFont typeface="Arial" panose="020B0604020202020204" pitchFamily="34" charset="0"/>
              <a:buChar char="•"/>
            </a:pPr>
            <a:r>
              <a:rPr lang="en-US" sz="1400" dirty="0"/>
              <a:t>Oracle reaches out confirming that the OXI has been installed and provides the requested screenshots in the package.</a:t>
            </a:r>
          </a:p>
          <a:p>
            <a:pPr marL="285750" indent="-285750" algn="l">
              <a:buFont typeface="Arial" panose="020B0604020202020204" pitchFamily="34" charset="0"/>
              <a:buChar char="•"/>
            </a:pPr>
            <a:endParaRPr lang="en-US" sz="1400" dirty="0"/>
          </a:p>
          <a:p>
            <a:pPr algn="l"/>
            <a:endParaRPr lang="en-US" sz="1400" dirty="0"/>
          </a:p>
          <a:p>
            <a:pPr marL="285750" indent="-285750" algn="l">
              <a:buFont typeface="Arial" panose="020B0604020202020204" pitchFamily="34" charset="0"/>
              <a:buChar char="•"/>
            </a:pPr>
            <a:endParaRPr lang="en-US" sz="1400" dirty="0"/>
          </a:p>
          <a:p>
            <a:pPr algn="l"/>
            <a:endParaRPr lang="en-US" sz="1400" dirty="0"/>
          </a:p>
          <a:p>
            <a:pPr algn="l"/>
            <a:endParaRPr lang="en-US" sz="1400" dirty="0"/>
          </a:p>
          <a:p>
            <a:pPr algn="l"/>
            <a:endParaRPr lang="en-US" sz="1400" dirty="0"/>
          </a:p>
          <a:p>
            <a:pPr algn="l"/>
            <a:r>
              <a:rPr lang="en-US" sz="1400" dirty="0"/>
              <a:t/>
            </a:r>
            <a:br>
              <a:rPr lang="en-US" sz="1400" dirty="0"/>
            </a:br>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graphicFrame>
        <p:nvGraphicFramePr>
          <p:cNvPr id="2" name="Object 1">
            <a:extLst>
              <a:ext uri="{FF2B5EF4-FFF2-40B4-BE49-F238E27FC236}">
                <a16:creationId xmlns:a16="http://schemas.microsoft.com/office/drawing/2014/main" id="{EA0613DF-995F-4656-80F2-C9F4EC9E5A69}"/>
              </a:ext>
            </a:extLst>
          </p:cNvPr>
          <p:cNvGraphicFramePr>
            <a:graphicFrameLocks noChangeAspect="1"/>
          </p:cNvGraphicFramePr>
          <p:nvPr>
            <p:extLst>
              <p:ext uri="{D42A27DB-BD31-4B8C-83A1-F6EECF244321}">
                <p14:modId xmlns:p14="http://schemas.microsoft.com/office/powerpoint/2010/main" val="1370526255"/>
              </p:ext>
            </p:extLst>
          </p:nvPr>
        </p:nvGraphicFramePr>
        <p:xfrm>
          <a:off x="3061010" y="1435753"/>
          <a:ext cx="1244136" cy="289932"/>
        </p:xfrm>
        <a:graphic>
          <a:graphicData uri="http://schemas.openxmlformats.org/presentationml/2006/ole">
            <mc:AlternateContent xmlns:mc="http://schemas.openxmlformats.org/markup-compatibility/2006">
              <mc:Choice xmlns:v="urn:schemas-microsoft-com:vml" Requires="v">
                <p:oleObj spid="_x0000_s1028" name="Packager Shell Object" showAsIcon="1" r:id="rId4" imgW="1599120" imgH="361080" progId="Package">
                  <p:embed/>
                </p:oleObj>
              </mc:Choice>
              <mc:Fallback>
                <p:oleObj name="Packager Shell Object" showAsIcon="1" r:id="rId4" imgW="1599120" imgH="361080" progId="Package">
                  <p:embed/>
                  <p:pic>
                    <p:nvPicPr>
                      <p:cNvPr id="0" name=""/>
                      <p:cNvPicPr/>
                      <p:nvPr/>
                    </p:nvPicPr>
                    <p:blipFill>
                      <a:blip r:embed="rId5"/>
                      <a:stretch>
                        <a:fillRect/>
                      </a:stretch>
                    </p:blipFill>
                    <p:spPr>
                      <a:xfrm>
                        <a:off x="3061010" y="1435753"/>
                        <a:ext cx="1244136" cy="289932"/>
                      </a:xfrm>
                      <a:prstGeom prst="rect">
                        <a:avLst/>
                      </a:prstGeom>
                    </p:spPr>
                  </p:pic>
                </p:oleObj>
              </mc:Fallback>
            </mc:AlternateContent>
          </a:graphicData>
        </a:graphic>
      </p:graphicFrame>
      <p:pic>
        <p:nvPicPr>
          <p:cNvPr id="8" name="Picture 7" descr="Graphical user interface, text, application, email&#10;&#10;Description automatically generated">
            <a:extLst>
              <a:ext uri="{FF2B5EF4-FFF2-40B4-BE49-F238E27FC236}">
                <a16:creationId xmlns:a16="http://schemas.microsoft.com/office/drawing/2014/main" id="{59DBFAEF-EBEC-460C-B1F2-2BCFD10BDD64}"/>
              </a:ext>
            </a:extLst>
          </p:cNvPr>
          <p:cNvPicPr>
            <a:picLocks noChangeAspect="1"/>
          </p:cNvPicPr>
          <p:nvPr/>
        </p:nvPicPr>
        <p:blipFill>
          <a:blip r:embed="rId6"/>
          <a:stretch>
            <a:fillRect/>
          </a:stretch>
        </p:blipFill>
        <p:spPr>
          <a:xfrm>
            <a:off x="719254" y="1856678"/>
            <a:ext cx="6969512" cy="3053616"/>
          </a:xfrm>
          <a:prstGeom prst="rect">
            <a:avLst/>
          </a:prstGeom>
        </p:spPr>
      </p:pic>
    </p:spTree>
    <p:extLst>
      <p:ext uri="{BB962C8B-B14F-4D97-AF65-F5344CB8AC3E}">
        <p14:creationId xmlns:p14="http://schemas.microsoft.com/office/powerpoint/2010/main" val="1634264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179E19-E084-4987-9440-40FBE68D07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
        <p:nvSpPr>
          <p:cNvPr id="5" name="Google Shape;195;p16">
            <a:extLst>
              <a:ext uri="{FF2B5EF4-FFF2-40B4-BE49-F238E27FC236}">
                <a16:creationId xmlns:a16="http://schemas.microsoft.com/office/drawing/2014/main" id="{04556ECD-8F51-435F-8081-8D05A4A2E2AE}"/>
              </a:ext>
            </a:extLst>
          </p:cNvPr>
          <p:cNvSpPr txBox="1"/>
          <p:nvPr/>
        </p:nvSpPr>
        <p:spPr>
          <a:xfrm>
            <a:off x="223447" y="9848"/>
            <a:ext cx="8523361" cy="9685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Integration OXI Installation – Control Panel</a:t>
            </a:r>
            <a:endParaRPr lang="es-ES_tradnl" sz="3000" dirty="0">
              <a:solidFill>
                <a:srgbClr val="0944A1"/>
              </a:solidFill>
              <a:latin typeface="Roboto"/>
              <a:ea typeface="Roboto"/>
              <a:cs typeface="Roboto"/>
              <a:sym typeface="Roboto"/>
            </a:endParaRPr>
          </a:p>
        </p:txBody>
      </p:sp>
      <p:sp>
        <p:nvSpPr>
          <p:cNvPr id="6" name="Google Shape;73;p13">
            <a:hlinkClick r:id="rId2" action="ppaction://hlinkpres?slideindex=1&amp;slidetitle="/>
            <a:extLst>
              <a:ext uri="{FF2B5EF4-FFF2-40B4-BE49-F238E27FC236}">
                <a16:creationId xmlns:a16="http://schemas.microsoft.com/office/drawing/2014/main" id="{A8A91653-4A62-449A-82BB-4A077ED7DD86}"/>
              </a:ext>
            </a:extLst>
          </p:cNvPr>
          <p:cNvSpPr txBox="1"/>
          <p:nvPr/>
        </p:nvSpPr>
        <p:spPr>
          <a:xfrm>
            <a:off x="271553" y="842920"/>
            <a:ext cx="7699917" cy="3780264"/>
          </a:xfrm>
          <a:prstGeom prst="rect">
            <a:avLst/>
          </a:prstGeom>
          <a:noFill/>
          <a:ln>
            <a:noFill/>
          </a:ln>
        </p:spPr>
        <p:txBody>
          <a:bodyPr spcFirstLastPara="1" wrap="square" lIns="91425" tIns="91425" rIns="91425" bIns="91425" anchor="t" anchorCtr="0">
            <a:noAutofit/>
          </a:bodyPr>
          <a:lstStyle/>
          <a:p>
            <a:pPr marL="285750" indent="-285750" algn="l">
              <a:buFont typeface="Arial" panose="020B0604020202020204" pitchFamily="34" charset="0"/>
              <a:buChar char="•"/>
            </a:pPr>
            <a:r>
              <a:rPr lang="en-US" sz="1400" dirty="0"/>
              <a:t>Then Nor1 goes to CP and activates the interface in order to make sure that messages are flowing successfully.</a:t>
            </a:r>
          </a:p>
          <a:p>
            <a:pPr marL="285750" indent="-285750" algn="l">
              <a:buFont typeface="Arial" panose="020B0604020202020204" pitchFamily="34" charset="0"/>
              <a:buChar char="•"/>
            </a:pPr>
            <a:endParaRPr lang="en-US" sz="1400" dirty="0"/>
          </a:p>
          <a:p>
            <a:pPr algn="l"/>
            <a:r>
              <a:rPr lang="en-US" sz="1400" b="1" dirty="0"/>
              <a:t>Activation: </a:t>
            </a:r>
            <a:r>
              <a:rPr lang="en-US" sz="1400" dirty="0"/>
              <a:t>Select the right property, be careful!!!</a:t>
            </a:r>
          </a:p>
          <a:p>
            <a:pPr algn="l"/>
            <a:endParaRPr lang="en-US" sz="1400" dirty="0"/>
          </a:p>
          <a:p>
            <a:pPr algn="l"/>
            <a:endParaRPr lang="en-US" sz="1400" dirty="0"/>
          </a:p>
          <a:p>
            <a:pPr algn="l"/>
            <a:endParaRPr lang="en-US" sz="1400" dirty="0"/>
          </a:p>
          <a:p>
            <a:pPr algn="l"/>
            <a:endParaRPr lang="en-US" sz="1400" dirty="0"/>
          </a:p>
          <a:p>
            <a:pPr algn="l"/>
            <a:endParaRPr lang="en-US" sz="1400" dirty="0"/>
          </a:p>
          <a:p>
            <a:pPr algn="l"/>
            <a:endParaRPr lang="en-US" sz="1400" dirty="0"/>
          </a:p>
          <a:p>
            <a:pPr algn="l"/>
            <a:r>
              <a:rPr lang="en-US" sz="1400" b="1" dirty="0"/>
              <a:t>Messages flowing: </a:t>
            </a:r>
          </a:p>
          <a:p>
            <a:pPr marL="285750" indent="-285750" algn="l">
              <a:buFont typeface="Arial" panose="020B0604020202020204" pitchFamily="34" charset="0"/>
              <a:buChar char="•"/>
            </a:pPr>
            <a:endParaRPr lang="en-US" sz="1400" dirty="0"/>
          </a:p>
          <a:p>
            <a:pPr algn="l"/>
            <a:endParaRPr lang="en-US" sz="1400" dirty="0"/>
          </a:p>
          <a:p>
            <a:pPr marL="285750" indent="-285750" algn="l">
              <a:buFont typeface="Arial" panose="020B0604020202020204" pitchFamily="34" charset="0"/>
              <a:buChar char="•"/>
            </a:pPr>
            <a:endParaRPr lang="en-US" sz="1400" dirty="0"/>
          </a:p>
          <a:p>
            <a:pPr algn="l"/>
            <a:endParaRPr lang="en-US" sz="1400" dirty="0"/>
          </a:p>
          <a:p>
            <a:pPr algn="l"/>
            <a:endParaRPr lang="en-US" sz="1400" dirty="0"/>
          </a:p>
          <a:p>
            <a:pPr algn="l"/>
            <a:endParaRPr lang="en-US" sz="1400" dirty="0"/>
          </a:p>
          <a:p>
            <a:pPr algn="l"/>
            <a:r>
              <a:rPr lang="en-US" sz="1400" dirty="0"/>
              <a:t/>
            </a:r>
            <a:br>
              <a:rPr lang="en-US" sz="1400" dirty="0"/>
            </a:br>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pic>
        <p:nvPicPr>
          <p:cNvPr id="9" name="Picture 8" descr="Table&#10;&#10;Description automatically generated">
            <a:extLst>
              <a:ext uri="{FF2B5EF4-FFF2-40B4-BE49-F238E27FC236}">
                <a16:creationId xmlns:a16="http://schemas.microsoft.com/office/drawing/2014/main" id="{C2546FDA-94CD-4C05-8011-96C9184F63EA}"/>
              </a:ext>
            </a:extLst>
          </p:cNvPr>
          <p:cNvPicPr>
            <a:picLocks noChangeAspect="1"/>
          </p:cNvPicPr>
          <p:nvPr/>
        </p:nvPicPr>
        <p:blipFill>
          <a:blip r:embed="rId3"/>
          <a:stretch>
            <a:fillRect/>
          </a:stretch>
        </p:blipFill>
        <p:spPr>
          <a:xfrm>
            <a:off x="1770798" y="3618571"/>
            <a:ext cx="5602404" cy="1326862"/>
          </a:xfrm>
          <a:prstGeom prst="rect">
            <a:avLst/>
          </a:prstGeom>
        </p:spPr>
      </p:pic>
      <p:pic>
        <p:nvPicPr>
          <p:cNvPr id="11" name="Picture 10">
            <a:extLst>
              <a:ext uri="{FF2B5EF4-FFF2-40B4-BE49-F238E27FC236}">
                <a16:creationId xmlns:a16="http://schemas.microsoft.com/office/drawing/2014/main" id="{26F678A0-660C-459F-95F8-91442D197ED0}"/>
              </a:ext>
            </a:extLst>
          </p:cNvPr>
          <p:cNvPicPr>
            <a:picLocks noChangeAspect="1"/>
          </p:cNvPicPr>
          <p:nvPr/>
        </p:nvPicPr>
        <p:blipFill>
          <a:blip r:embed="rId4"/>
          <a:stretch>
            <a:fillRect/>
          </a:stretch>
        </p:blipFill>
        <p:spPr>
          <a:xfrm>
            <a:off x="1867829" y="1929160"/>
            <a:ext cx="5020643" cy="1151775"/>
          </a:xfrm>
          <a:prstGeom prst="rect">
            <a:avLst/>
          </a:prstGeom>
        </p:spPr>
      </p:pic>
    </p:spTree>
    <p:extLst>
      <p:ext uri="{BB962C8B-B14F-4D97-AF65-F5344CB8AC3E}">
        <p14:creationId xmlns:p14="http://schemas.microsoft.com/office/powerpoint/2010/main" val="3176318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179E19-E084-4987-9440-40FBE68D07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
        <p:nvSpPr>
          <p:cNvPr id="5" name="Google Shape;195;p16">
            <a:extLst>
              <a:ext uri="{FF2B5EF4-FFF2-40B4-BE49-F238E27FC236}">
                <a16:creationId xmlns:a16="http://schemas.microsoft.com/office/drawing/2014/main" id="{04556ECD-8F51-435F-8081-8D05A4A2E2AE}"/>
              </a:ext>
            </a:extLst>
          </p:cNvPr>
          <p:cNvSpPr txBox="1"/>
          <p:nvPr/>
        </p:nvSpPr>
        <p:spPr>
          <a:xfrm>
            <a:off x="106359" y="0"/>
            <a:ext cx="8523361" cy="60904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Integration OXI Installation – Control Panel</a:t>
            </a:r>
            <a:endParaRPr lang="es-ES_tradnl" sz="3000" dirty="0">
              <a:solidFill>
                <a:srgbClr val="0944A1"/>
              </a:solidFill>
              <a:latin typeface="Roboto"/>
              <a:ea typeface="Roboto"/>
              <a:cs typeface="Roboto"/>
              <a:sym typeface="Roboto"/>
            </a:endParaRPr>
          </a:p>
        </p:txBody>
      </p:sp>
      <p:sp>
        <p:nvSpPr>
          <p:cNvPr id="6" name="Google Shape;73;p13">
            <a:hlinkClick r:id="rId2" action="ppaction://hlinkpres?slideindex=1&amp;slidetitle="/>
            <a:extLst>
              <a:ext uri="{FF2B5EF4-FFF2-40B4-BE49-F238E27FC236}">
                <a16:creationId xmlns:a16="http://schemas.microsoft.com/office/drawing/2014/main" id="{A8A91653-4A62-449A-82BB-4A077ED7DD86}"/>
              </a:ext>
            </a:extLst>
          </p:cNvPr>
          <p:cNvSpPr txBox="1"/>
          <p:nvPr/>
        </p:nvSpPr>
        <p:spPr>
          <a:xfrm>
            <a:off x="61332" y="523145"/>
            <a:ext cx="7699917" cy="2201363"/>
          </a:xfrm>
          <a:prstGeom prst="rect">
            <a:avLst/>
          </a:prstGeom>
          <a:noFill/>
          <a:ln>
            <a:noFill/>
          </a:ln>
        </p:spPr>
        <p:txBody>
          <a:bodyPr spcFirstLastPara="1" wrap="square" lIns="91425" tIns="91425" rIns="91425" bIns="91425" anchor="t" anchorCtr="0">
            <a:noAutofit/>
          </a:bodyPr>
          <a:lstStyle/>
          <a:p>
            <a:pPr marL="285750" indent="-285750" algn="l">
              <a:buFont typeface="Arial" panose="020B0604020202020204" pitchFamily="34" charset="0"/>
              <a:buChar char="•"/>
            </a:pPr>
            <a:r>
              <a:rPr lang="en-US" sz="1400" dirty="0"/>
              <a:t>Once that you are able to see messages it mean that the OXI installation has been successful!</a:t>
            </a:r>
          </a:p>
          <a:p>
            <a:pPr marL="285750" indent="-285750" algn="l">
              <a:buFont typeface="Arial" panose="020B0604020202020204" pitchFamily="34" charset="0"/>
              <a:buChar char="•"/>
            </a:pPr>
            <a:endParaRPr lang="en-US" sz="1400" dirty="0"/>
          </a:p>
          <a:p>
            <a:pPr algn="l"/>
            <a:r>
              <a:rPr lang="en-US" sz="1400" dirty="0"/>
              <a:t>In very few cases we are not able to see messages then some troubleshooting is needed.</a:t>
            </a:r>
          </a:p>
          <a:p>
            <a:pPr algn="l"/>
            <a:endParaRPr lang="en-US" sz="1400" dirty="0"/>
          </a:p>
          <a:p>
            <a:pPr algn="l"/>
            <a:r>
              <a:rPr lang="en-US" sz="1400" dirty="0"/>
              <a:t>Initially we usually ask the Oracle installer to re process messages, this is a classic one!</a:t>
            </a:r>
          </a:p>
          <a:p>
            <a:pPr algn="l"/>
            <a:endParaRPr lang="en-US" sz="1400" dirty="0"/>
          </a:p>
          <a:p>
            <a:pPr algn="l"/>
            <a:r>
              <a:rPr lang="en-US" sz="1400" dirty="0"/>
              <a:t>Also in the screenshots provided we need to make sure that all the setting are correct, one common mistake could be that the installer added an incorrect External Property Code or Business Events are inactive for example.</a:t>
            </a:r>
          </a:p>
          <a:p>
            <a:pPr algn="l"/>
            <a:endParaRPr lang="en-US" sz="1400" dirty="0"/>
          </a:p>
          <a:p>
            <a:pPr marL="285750" indent="-285750" algn="l">
              <a:buFont typeface="Arial" panose="020B0604020202020204" pitchFamily="34" charset="0"/>
              <a:buChar char="•"/>
            </a:pPr>
            <a:endParaRPr lang="en-US" sz="1400" dirty="0"/>
          </a:p>
          <a:p>
            <a:pPr algn="l"/>
            <a:endParaRPr lang="en-US" sz="1200" dirty="0">
              <a:solidFill>
                <a:srgbClr val="495057"/>
              </a:solidFill>
              <a:latin typeface="-apple-system"/>
            </a:endParaRPr>
          </a:p>
          <a:p>
            <a:pPr algn="l"/>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pic>
        <p:nvPicPr>
          <p:cNvPr id="3" name="Picture 2" descr="Graphical user interface, text, application, email&#10;&#10;Description automatically generated">
            <a:extLst>
              <a:ext uri="{FF2B5EF4-FFF2-40B4-BE49-F238E27FC236}">
                <a16:creationId xmlns:a16="http://schemas.microsoft.com/office/drawing/2014/main" id="{4284BDB9-A0E0-45A8-A8F4-35BB809C0E9F}"/>
              </a:ext>
            </a:extLst>
          </p:cNvPr>
          <p:cNvPicPr>
            <a:picLocks noChangeAspect="1"/>
          </p:cNvPicPr>
          <p:nvPr/>
        </p:nvPicPr>
        <p:blipFill>
          <a:blip r:embed="rId3"/>
          <a:stretch>
            <a:fillRect/>
          </a:stretch>
        </p:blipFill>
        <p:spPr>
          <a:xfrm>
            <a:off x="1193161" y="2808454"/>
            <a:ext cx="5172250" cy="2051563"/>
          </a:xfrm>
          <a:prstGeom prst="rect">
            <a:avLst/>
          </a:prstGeom>
        </p:spPr>
      </p:pic>
    </p:spTree>
    <p:extLst>
      <p:ext uri="{BB962C8B-B14F-4D97-AF65-F5344CB8AC3E}">
        <p14:creationId xmlns:p14="http://schemas.microsoft.com/office/powerpoint/2010/main" val="270715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94B72-F8CF-41C7-A83A-8EB751A1F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
        <p:nvSpPr>
          <p:cNvPr id="5" name="Google Shape;195;p16">
            <a:extLst>
              <a:ext uri="{FF2B5EF4-FFF2-40B4-BE49-F238E27FC236}">
                <a16:creationId xmlns:a16="http://schemas.microsoft.com/office/drawing/2014/main" id="{2A25820E-2798-4425-B263-9C0EB9D2EED0}"/>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3 Integration (OSRs) Call</a:t>
            </a:r>
            <a:endParaRPr lang="es-ES_tradnl" sz="3000" dirty="0">
              <a:solidFill>
                <a:srgbClr val="0944A1"/>
              </a:solidFill>
              <a:latin typeface="Roboto"/>
              <a:ea typeface="Roboto"/>
              <a:cs typeface="Roboto"/>
              <a:sym typeface="Roboto"/>
            </a:endParaRPr>
          </a:p>
        </p:txBody>
      </p:sp>
      <p:sp>
        <p:nvSpPr>
          <p:cNvPr id="6" name="Google Shape;73;p13">
            <a:hlinkClick r:id="rId3" action="ppaction://hlinkpres?slideindex=1&amp;slidetitle="/>
            <a:extLst>
              <a:ext uri="{FF2B5EF4-FFF2-40B4-BE49-F238E27FC236}">
                <a16:creationId xmlns:a16="http://schemas.microsoft.com/office/drawing/2014/main" id="{96017998-88F7-4CFE-8235-78B796503A3D}"/>
              </a:ext>
            </a:extLst>
          </p:cNvPr>
          <p:cNvSpPr txBox="1"/>
          <p:nvPr/>
        </p:nvSpPr>
        <p:spPr>
          <a:xfrm>
            <a:off x="122842" y="948267"/>
            <a:ext cx="7699917" cy="3947118"/>
          </a:xfrm>
          <a:prstGeom prst="rect">
            <a:avLst/>
          </a:prstGeom>
          <a:noFill/>
          <a:ln>
            <a:noFill/>
          </a:ln>
        </p:spPr>
        <p:txBody>
          <a:bodyPr spcFirstLastPara="1" wrap="square" lIns="91425" tIns="91425" rIns="91425" bIns="91425" anchor="t" anchorCtr="0">
            <a:noAutofit/>
          </a:bodyPr>
          <a:lstStyle/>
          <a:p>
            <a:pPr algn="l"/>
            <a:r>
              <a:rPr lang="en-US" sz="1400" b="1" i="0" dirty="0">
                <a:solidFill>
                  <a:srgbClr val="495057"/>
                </a:solidFill>
                <a:effectLst/>
                <a:latin typeface="-apple-system"/>
              </a:rPr>
              <a:t>IM should schedule a call with property Program Manager:</a:t>
            </a:r>
            <a:r>
              <a:rPr lang="en-US" sz="1400" b="0" i="0" dirty="0">
                <a:solidFill>
                  <a:srgbClr val="495057"/>
                </a:solidFill>
                <a:effectLst/>
                <a:latin typeface="-apple-system"/>
              </a:rPr>
              <a:t> 10 days prior to launch a call must be held to review the following:</a:t>
            </a:r>
            <a:r>
              <a:rPr lang="en-US" sz="1400" dirty="0"/>
              <a:t/>
            </a:r>
            <a:br>
              <a:rPr lang="en-US" sz="1400" dirty="0"/>
            </a:br>
            <a:r>
              <a:rPr lang="en-US" sz="1400" dirty="0"/>
              <a:t/>
            </a:r>
            <a:br>
              <a:rPr lang="en-US" sz="1400" dirty="0"/>
            </a:br>
            <a:r>
              <a:rPr lang="en-US" sz="1400" dirty="0"/>
              <a:t>- </a:t>
            </a:r>
            <a:r>
              <a:rPr lang="en-US" sz="1400" b="0" i="0" dirty="0">
                <a:solidFill>
                  <a:srgbClr val="495057"/>
                </a:solidFill>
                <a:effectLst/>
                <a:latin typeface="-apple-system"/>
              </a:rPr>
              <a:t>Review Set up / Pending Items (Transaction Codes for example)</a:t>
            </a:r>
          </a:p>
          <a:p>
            <a:pPr algn="l"/>
            <a:endParaRPr lang="en-US" sz="1400" dirty="0">
              <a:solidFill>
                <a:srgbClr val="495057"/>
              </a:solidFill>
              <a:latin typeface="-apple-system"/>
            </a:endParaRPr>
          </a:p>
          <a:p>
            <a:pPr marL="285750" indent="-285750" algn="l">
              <a:buFontTx/>
              <a:buChar char="-"/>
            </a:pPr>
            <a:r>
              <a:rPr lang="en-US" sz="1400" b="0" i="0" dirty="0">
                <a:solidFill>
                  <a:srgbClr val="495057"/>
                </a:solidFill>
                <a:effectLst/>
                <a:latin typeface="-apple-system"/>
              </a:rPr>
              <a:t>Create and Schedule OSRs</a:t>
            </a:r>
          </a:p>
          <a:p>
            <a:pPr algn="l"/>
            <a:endParaRPr lang="en-US" sz="1400" dirty="0">
              <a:solidFill>
                <a:srgbClr val="495057"/>
              </a:solidFill>
              <a:latin typeface="-apple-system"/>
            </a:endParaRPr>
          </a:p>
          <a:p>
            <a:pPr algn="l"/>
            <a:r>
              <a:rPr lang="en-US" sz="1200" u="sng" dirty="0">
                <a:solidFill>
                  <a:srgbClr val="1155CC"/>
                </a:solidFill>
                <a:effectLst/>
                <a:latin typeface="Cambria" panose="02040503050406030204" pitchFamily="18" charset="0"/>
                <a:ea typeface="Times New Roman" panose="02020603050405020304" pitchFamily="18" charset="0"/>
                <a:cs typeface="Calibri" panose="020F0502020204030204" pitchFamily="34" charset="0"/>
                <a:hlinkClick r:id="rId4"/>
              </a:rPr>
              <a:t>5 AM OSR Transaction Report</a:t>
            </a:r>
            <a:endParaRPr lang="en-US" sz="1200" u="sng" dirty="0">
              <a:solidFill>
                <a:srgbClr val="1155CC"/>
              </a:solidFill>
              <a:effectLst/>
              <a:latin typeface="Cambria" panose="02040503050406030204" pitchFamily="18" charset="0"/>
              <a:ea typeface="Times New Roman" panose="02020603050405020304" pitchFamily="18" charset="0"/>
              <a:cs typeface="Calibri" panose="020F0502020204030204" pitchFamily="34" charset="0"/>
            </a:endParaRPr>
          </a:p>
          <a:p>
            <a:r>
              <a:rPr lang="en-US" sz="1200" u="sng" dirty="0">
                <a:solidFill>
                  <a:srgbClr val="1155CC"/>
                </a:solidFill>
                <a:effectLst/>
                <a:latin typeface="Cambria" panose="02040503050406030204" pitchFamily="18" charset="0"/>
                <a:ea typeface="Times New Roman" panose="02020603050405020304" pitchFamily="18" charset="0"/>
                <a:hlinkClick r:id="rId5"/>
              </a:rPr>
              <a:t>10 PM OSR Transaction Report</a:t>
            </a:r>
            <a:endParaRPr lang="es-ES_tradnl" sz="1200" dirty="0">
              <a:effectLst/>
              <a:latin typeface="Calibri" panose="020F0502020204030204" pitchFamily="34" charset="0"/>
              <a:ea typeface="Calibri" panose="020F0502020204030204" pitchFamily="34" charset="0"/>
            </a:endParaRPr>
          </a:p>
          <a:p>
            <a:pPr algn="l"/>
            <a:r>
              <a:rPr lang="en-US" sz="1200" u="sng" dirty="0">
                <a:solidFill>
                  <a:srgbClr val="1155CC"/>
                </a:solidFill>
                <a:effectLst/>
                <a:latin typeface="Cambria" panose="02040503050406030204" pitchFamily="18" charset="0"/>
                <a:ea typeface="Times New Roman" panose="02020603050405020304" pitchFamily="18" charset="0"/>
                <a:hlinkClick r:id="rId6"/>
              </a:rPr>
              <a:t>how to setup Recovery OSR Transaction Report</a:t>
            </a:r>
            <a:endParaRPr lang="en-US" sz="1200" dirty="0">
              <a:solidFill>
                <a:srgbClr val="495057"/>
              </a:solidFill>
              <a:latin typeface="-apple-system"/>
            </a:endParaRPr>
          </a:p>
          <a:p>
            <a:pPr algn="l"/>
            <a:endParaRPr lang="en-US" sz="1200" b="0" i="0" dirty="0">
              <a:solidFill>
                <a:srgbClr val="495057"/>
              </a:solidFill>
              <a:effectLst/>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dirty="0">
              <a:solidFill>
                <a:srgbClr val="495057"/>
              </a:solidFill>
              <a:latin typeface="-apple-system"/>
            </a:endParaRPr>
          </a:p>
          <a:p>
            <a:pPr algn="l"/>
            <a:endParaRPr lang="en-US" sz="1200" b="0" i="0" dirty="0">
              <a:solidFill>
                <a:srgbClr val="495057"/>
              </a:solidFill>
              <a:effectLst/>
              <a:latin typeface="-apple-system"/>
            </a:endParaRPr>
          </a:p>
          <a:p>
            <a:pPr algn="l">
              <a:buFont typeface="Arial" panose="020B0604020202020204" pitchFamily="34" charset="0"/>
              <a:buChar char="•"/>
            </a:pPr>
            <a:r>
              <a:rPr lang="en-US" sz="1200" dirty="0">
                <a:solidFill>
                  <a:schemeClr val="bg1"/>
                </a:solidFill>
                <a:latin typeface="-apple-system"/>
                <a:ea typeface="Roboto"/>
                <a:cs typeface="Roboto"/>
                <a:sym typeface="Roboto"/>
              </a:rPr>
              <a:t>It is important to make sure that the person to speak with has the necessary credentials in Opera in </a:t>
            </a:r>
            <a:r>
              <a:rPr lang="en-US" sz="1200" dirty="0" err="1">
                <a:solidFill>
                  <a:schemeClr val="bg1"/>
                </a:solidFill>
                <a:latin typeface="-apple-system"/>
                <a:ea typeface="Roboto"/>
                <a:cs typeface="Roboto"/>
                <a:sym typeface="Roboto"/>
              </a:rPr>
              <a:t>oder</a:t>
            </a:r>
            <a:r>
              <a:rPr lang="en-US" sz="1200" dirty="0">
                <a:solidFill>
                  <a:schemeClr val="bg1"/>
                </a:solidFill>
                <a:latin typeface="-apple-system"/>
                <a:ea typeface="Roboto"/>
                <a:cs typeface="Roboto"/>
                <a:sym typeface="Roboto"/>
              </a:rPr>
              <a:t> to give us access to the OSRs creation. If not they must invite the right user.</a:t>
            </a:r>
          </a:p>
          <a:p>
            <a:pPr algn="l">
              <a:buFont typeface="Arial" panose="020B0604020202020204" pitchFamily="34" charset="0"/>
              <a:buChar char="•"/>
            </a:pPr>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graphicFrame>
        <p:nvGraphicFramePr>
          <p:cNvPr id="7" name="Object 6">
            <a:extLst>
              <a:ext uri="{FF2B5EF4-FFF2-40B4-BE49-F238E27FC236}">
                <a16:creationId xmlns:a16="http://schemas.microsoft.com/office/drawing/2014/main" id="{D9A8FDFE-721C-4913-8489-1E3A92069B40}"/>
              </a:ext>
            </a:extLst>
          </p:cNvPr>
          <p:cNvGraphicFramePr>
            <a:graphicFrameLocks noChangeAspect="1"/>
          </p:cNvGraphicFramePr>
          <p:nvPr>
            <p:extLst>
              <p:ext uri="{D42A27DB-BD31-4B8C-83A1-F6EECF244321}">
                <p14:modId xmlns:p14="http://schemas.microsoft.com/office/powerpoint/2010/main" val="3257173959"/>
              </p:ext>
            </p:extLst>
          </p:nvPr>
        </p:nvGraphicFramePr>
        <p:xfrm>
          <a:off x="4092498" y="2012794"/>
          <a:ext cx="794621" cy="558955"/>
        </p:xfrm>
        <a:graphic>
          <a:graphicData uri="http://schemas.openxmlformats.org/presentationml/2006/ole">
            <mc:AlternateContent xmlns:mc="http://schemas.openxmlformats.org/markup-compatibility/2006">
              <mc:Choice xmlns:v="urn:schemas-microsoft-com:vml" Requires="v">
                <p:oleObj spid="_x0000_s2056" name="Packager Shell Object" showAsIcon="1" r:id="rId7" imgW="630000" imgH="361080" progId="Package">
                  <p:embed/>
                </p:oleObj>
              </mc:Choice>
              <mc:Fallback>
                <p:oleObj name="Packager Shell Object" showAsIcon="1" r:id="rId7" imgW="630000" imgH="361080" progId="Package">
                  <p:embed/>
                  <p:pic>
                    <p:nvPicPr>
                      <p:cNvPr id="0" name=""/>
                      <p:cNvPicPr/>
                      <p:nvPr/>
                    </p:nvPicPr>
                    <p:blipFill>
                      <a:blip r:embed="rId8"/>
                      <a:stretch>
                        <a:fillRect/>
                      </a:stretch>
                    </p:blipFill>
                    <p:spPr>
                      <a:xfrm>
                        <a:off x="4092498" y="2012794"/>
                        <a:ext cx="794621" cy="55895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1980884-8D4C-4DA2-AD5F-E942B962F482}"/>
              </a:ext>
            </a:extLst>
          </p:cNvPr>
          <p:cNvGraphicFramePr>
            <a:graphicFrameLocks noChangeAspect="1"/>
          </p:cNvGraphicFramePr>
          <p:nvPr>
            <p:extLst>
              <p:ext uri="{D42A27DB-BD31-4B8C-83A1-F6EECF244321}">
                <p14:modId xmlns:p14="http://schemas.microsoft.com/office/powerpoint/2010/main" val="2300981675"/>
              </p:ext>
            </p:extLst>
          </p:nvPr>
        </p:nvGraphicFramePr>
        <p:xfrm>
          <a:off x="4990171" y="2043421"/>
          <a:ext cx="727734" cy="497700"/>
        </p:xfrm>
        <a:graphic>
          <a:graphicData uri="http://schemas.openxmlformats.org/presentationml/2006/ole">
            <mc:AlternateContent xmlns:mc="http://schemas.openxmlformats.org/markup-compatibility/2006">
              <mc:Choice xmlns:v="urn:schemas-microsoft-com:vml" Requires="v">
                <p:oleObj spid="_x0000_s2057" name="Packager Shell Object" showAsIcon="1" r:id="rId9" imgW="595440" imgH="361080" progId="Package">
                  <p:embed/>
                </p:oleObj>
              </mc:Choice>
              <mc:Fallback>
                <p:oleObj name="Packager Shell Object" showAsIcon="1" r:id="rId9" imgW="595440" imgH="361080" progId="Package">
                  <p:embed/>
                  <p:pic>
                    <p:nvPicPr>
                      <p:cNvPr id="0" name=""/>
                      <p:cNvPicPr/>
                      <p:nvPr/>
                    </p:nvPicPr>
                    <p:blipFill>
                      <a:blip r:embed="rId10"/>
                      <a:stretch>
                        <a:fillRect/>
                      </a:stretch>
                    </p:blipFill>
                    <p:spPr>
                      <a:xfrm>
                        <a:off x="4990171" y="2043421"/>
                        <a:ext cx="727734" cy="4977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456AD8F-84CD-4678-8875-64BECCECBBD2}"/>
              </a:ext>
            </a:extLst>
          </p:cNvPr>
          <p:cNvGraphicFramePr>
            <a:graphicFrameLocks noChangeAspect="1"/>
          </p:cNvGraphicFramePr>
          <p:nvPr>
            <p:extLst>
              <p:ext uri="{D42A27DB-BD31-4B8C-83A1-F6EECF244321}">
                <p14:modId xmlns:p14="http://schemas.microsoft.com/office/powerpoint/2010/main" val="220380899"/>
              </p:ext>
            </p:extLst>
          </p:nvPr>
        </p:nvGraphicFramePr>
        <p:xfrm>
          <a:off x="5935934" y="2043421"/>
          <a:ext cx="595313" cy="432150"/>
        </p:xfrm>
        <a:graphic>
          <a:graphicData uri="http://schemas.openxmlformats.org/presentationml/2006/ole">
            <mc:AlternateContent xmlns:mc="http://schemas.openxmlformats.org/markup-compatibility/2006">
              <mc:Choice xmlns:v="urn:schemas-microsoft-com:vml" Requires="v">
                <p:oleObj spid="_x0000_s2058" name="Packager Shell Object" showAsIcon="1" r:id="rId11" imgW="595440" imgH="361080" progId="Package">
                  <p:embed/>
                </p:oleObj>
              </mc:Choice>
              <mc:Fallback>
                <p:oleObj name="Packager Shell Object" showAsIcon="1" r:id="rId11" imgW="595440" imgH="361080" progId="Package">
                  <p:embed/>
                  <p:pic>
                    <p:nvPicPr>
                      <p:cNvPr id="0" name=""/>
                      <p:cNvPicPr/>
                      <p:nvPr/>
                    </p:nvPicPr>
                    <p:blipFill>
                      <a:blip r:embed="rId12"/>
                      <a:stretch>
                        <a:fillRect/>
                      </a:stretch>
                    </p:blipFill>
                    <p:spPr>
                      <a:xfrm>
                        <a:off x="5935934" y="2043421"/>
                        <a:ext cx="595313" cy="432150"/>
                      </a:xfrm>
                      <a:prstGeom prst="rect">
                        <a:avLst/>
                      </a:prstGeom>
                    </p:spPr>
                  </p:pic>
                </p:oleObj>
              </mc:Fallback>
            </mc:AlternateContent>
          </a:graphicData>
        </a:graphic>
      </p:graphicFrame>
      <p:pic>
        <p:nvPicPr>
          <p:cNvPr id="11" name="Picture 10" descr="Graphical user interface, text, application&#10;&#10;Description automatically generated">
            <a:extLst>
              <a:ext uri="{FF2B5EF4-FFF2-40B4-BE49-F238E27FC236}">
                <a16:creationId xmlns:a16="http://schemas.microsoft.com/office/drawing/2014/main" id="{07830B86-905D-4A97-B77C-997CAEF40BAE}"/>
              </a:ext>
            </a:extLst>
          </p:cNvPr>
          <p:cNvPicPr>
            <a:picLocks noChangeAspect="1"/>
          </p:cNvPicPr>
          <p:nvPr/>
        </p:nvPicPr>
        <p:blipFill>
          <a:blip r:embed="rId13"/>
          <a:stretch>
            <a:fillRect/>
          </a:stretch>
        </p:blipFill>
        <p:spPr>
          <a:xfrm>
            <a:off x="3445727" y="2602380"/>
            <a:ext cx="5642517" cy="1702400"/>
          </a:xfrm>
          <a:prstGeom prst="rect">
            <a:avLst/>
          </a:prstGeom>
        </p:spPr>
      </p:pic>
    </p:spTree>
    <p:extLst>
      <p:ext uri="{BB962C8B-B14F-4D97-AF65-F5344CB8AC3E}">
        <p14:creationId xmlns:p14="http://schemas.microsoft.com/office/powerpoint/2010/main" val="4274820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AE9B3C-74B9-463F-846A-E0FB995D05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
        <p:nvSpPr>
          <p:cNvPr id="6" name="Google Shape;195;p16">
            <a:extLst>
              <a:ext uri="{FF2B5EF4-FFF2-40B4-BE49-F238E27FC236}">
                <a16:creationId xmlns:a16="http://schemas.microsoft.com/office/drawing/2014/main" id="{DB3817E7-0370-47CF-8F66-CB49B7BE8376}"/>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4 Control Panel Integration</a:t>
            </a:r>
            <a:endParaRPr lang="es-ES_tradnl" sz="3000" dirty="0">
              <a:solidFill>
                <a:srgbClr val="0944A1"/>
              </a:solidFill>
              <a:latin typeface="Roboto"/>
              <a:ea typeface="Roboto"/>
              <a:cs typeface="Roboto"/>
              <a:sym typeface="Roboto"/>
            </a:endParaRPr>
          </a:p>
        </p:txBody>
      </p:sp>
      <p:sp>
        <p:nvSpPr>
          <p:cNvPr id="7" name="Google Shape;73;p13">
            <a:hlinkClick r:id="rId2" action="ppaction://hlinkpres?slideindex=1&amp;slidetitle="/>
            <a:extLst>
              <a:ext uri="{FF2B5EF4-FFF2-40B4-BE49-F238E27FC236}">
                <a16:creationId xmlns:a16="http://schemas.microsoft.com/office/drawing/2014/main" id="{ECF19885-53A8-4229-8406-787ED7D125AA}"/>
              </a:ext>
            </a:extLst>
          </p:cNvPr>
          <p:cNvSpPr txBox="1"/>
          <p:nvPr/>
        </p:nvSpPr>
        <p:spPr>
          <a:xfrm>
            <a:off x="122842" y="716099"/>
            <a:ext cx="7699917" cy="3947118"/>
          </a:xfrm>
          <a:prstGeom prst="rect">
            <a:avLst/>
          </a:prstGeom>
          <a:noFill/>
          <a:ln>
            <a:noFill/>
          </a:ln>
        </p:spPr>
        <p:txBody>
          <a:bodyPr spcFirstLastPara="1" wrap="square" lIns="91425" tIns="91425" rIns="91425" bIns="91425" anchor="t" anchorCtr="0">
            <a:noAutofit/>
          </a:bodyPr>
          <a:lstStyle/>
          <a:p>
            <a:pPr algn="l"/>
            <a:r>
              <a:rPr lang="en-US" sz="1600" b="1" dirty="0">
                <a:solidFill>
                  <a:srgbClr val="495057"/>
                </a:solidFill>
                <a:latin typeface="-apple-system"/>
                <a:ea typeface="Roboto"/>
                <a:cs typeface="Roboto"/>
                <a:sym typeface="Roboto"/>
              </a:rPr>
              <a:t>Integrations Tab</a:t>
            </a:r>
          </a:p>
          <a:p>
            <a:pPr algn="l"/>
            <a:endParaRPr lang="en-US" sz="1600" b="1" dirty="0">
              <a:solidFill>
                <a:srgbClr val="495057"/>
              </a:solidFill>
              <a:latin typeface="-apple-system"/>
              <a:ea typeface="Roboto"/>
              <a:cs typeface="Roboto"/>
              <a:sym typeface="Roboto"/>
            </a:endParaRPr>
          </a:p>
          <a:p>
            <a:pPr algn="l"/>
            <a:r>
              <a:rPr lang="en-US" sz="1600" b="1" dirty="0">
                <a:solidFill>
                  <a:srgbClr val="495057"/>
                </a:solidFill>
                <a:latin typeface="-apple-system"/>
                <a:ea typeface="Roboto"/>
                <a:cs typeface="Roboto"/>
                <a:sym typeface="Roboto"/>
                <a:hlinkClick r:id="rId3"/>
              </a:rPr>
              <a:t>https://cp.estandby.com/properties/integration_edit/6926</a:t>
            </a:r>
            <a:endParaRPr lang="en-US" sz="1600" b="1" dirty="0">
              <a:solidFill>
                <a:srgbClr val="495057"/>
              </a:solidFill>
              <a:latin typeface="-apple-system"/>
              <a:ea typeface="Roboto"/>
              <a:cs typeface="Roboto"/>
              <a:sym typeface="Roboto"/>
            </a:endParaRPr>
          </a:p>
          <a:p>
            <a:pPr algn="l"/>
            <a:endParaRPr lang="en-US" sz="1600" b="1" dirty="0">
              <a:solidFill>
                <a:srgbClr val="495057"/>
              </a:solidFill>
              <a:latin typeface="-apple-system"/>
              <a:ea typeface="Roboto"/>
              <a:cs typeface="Roboto"/>
              <a:sym typeface="Roboto"/>
            </a:endParaRPr>
          </a:p>
          <a:p>
            <a:pPr marL="171450" indent="-171450" algn="l">
              <a:buFont typeface="Arial" panose="020B0604020202020204" pitchFamily="34" charset="0"/>
              <a:buChar char="•"/>
            </a:pPr>
            <a:r>
              <a:rPr lang="en-US" sz="1200" b="1" i="1" dirty="0">
                <a:solidFill>
                  <a:srgbClr val="495057"/>
                </a:solidFill>
                <a:latin typeface="-apple-system"/>
                <a:ea typeface="Roboto"/>
                <a:cs typeface="Roboto"/>
                <a:sym typeface="Roboto"/>
              </a:rPr>
              <a:t>Config Name: Opera Integration:</a:t>
            </a:r>
          </a:p>
          <a:p>
            <a:pPr marL="171450" indent="-171450" algn="l">
              <a:buFont typeface="Arial" panose="020B0604020202020204" pitchFamily="34" charset="0"/>
              <a:buChar char="•"/>
            </a:pPr>
            <a:endParaRPr lang="en-US" sz="1200" i="1" dirty="0">
              <a:solidFill>
                <a:srgbClr val="495057"/>
              </a:solidFill>
              <a:latin typeface="-apple-system"/>
              <a:ea typeface="Roboto"/>
              <a:cs typeface="Roboto"/>
              <a:sym typeface="Roboto"/>
            </a:endParaRPr>
          </a:p>
          <a:p>
            <a:pPr marL="171450" indent="-171450" algn="l">
              <a:buFont typeface="Arial" panose="020B0604020202020204" pitchFamily="34" charset="0"/>
              <a:buChar char="•"/>
            </a:pPr>
            <a:r>
              <a:rPr lang="en-US" sz="1200" b="1" i="1" dirty="0">
                <a:solidFill>
                  <a:srgbClr val="495057"/>
                </a:solidFill>
                <a:effectLst/>
                <a:latin typeface="-apple-system"/>
              </a:rPr>
              <a:t>CM Status:</a:t>
            </a:r>
            <a:br>
              <a:rPr lang="en-US" sz="1200" b="1" i="1" dirty="0">
                <a:solidFill>
                  <a:srgbClr val="495057"/>
                </a:solidFill>
                <a:effectLst/>
                <a:latin typeface="-apple-system"/>
              </a:rPr>
            </a:br>
            <a:endParaRPr lang="en-US" sz="1200" b="0" i="0" dirty="0">
              <a:solidFill>
                <a:srgbClr val="495057"/>
              </a:solidFill>
              <a:effectLst/>
              <a:latin typeface="-apple-system"/>
            </a:endParaRPr>
          </a:p>
          <a:p>
            <a:pPr algn="l"/>
            <a:r>
              <a:rPr lang="en-US" sz="1200" b="1" i="0" dirty="0">
                <a:solidFill>
                  <a:schemeClr val="bg1">
                    <a:lumMod val="65000"/>
                  </a:schemeClr>
                </a:solidFill>
                <a:effectLst/>
                <a:latin typeface="-apple-system"/>
              </a:rPr>
              <a:t>-None</a:t>
            </a:r>
            <a:r>
              <a:rPr lang="en-US" sz="1200" b="0" i="0" dirty="0">
                <a:solidFill>
                  <a:schemeClr val="bg1">
                    <a:lumMod val="65000"/>
                  </a:schemeClr>
                </a:solidFill>
                <a:effectLst/>
                <a:latin typeface="-apple-system"/>
              </a:rPr>
              <a:t>: Has never been turned on or implemented</a:t>
            </a: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-Live: </a:t>
            </a:r>
            <a:r>
              <a:rPr lang="en-US" sz="1200" b="0" i="1" dirty="0">
                <a:solidFill>
                  <a:schemeClr val="bg1">
                    <a:lumMod val="65000"/>
                  </a:schemeClr>
                </a:solidFill>
                <a:effectLst/>
                <a:latin typeface="-apple-system"/>
              </a:rPr>
              <a:t>OSRs, Transaction Codes have been tested and everything is working OK. Property is ready to be live (All other fields were filled out). 1click clear is activated from CM App when status changes to test.</a:t>
            </a: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-Test: </a:t>
            </a:r>
            <a:r>
              <a:rPr lang="en-US" sz="1200" b="0" i="1" dirty="0">
                <a:solidFill>
                  <a:schemeClr val="bg1">
                    <a:lumMod val="65000"/>
                  </a:schemeClr>
                </a:solidFill>
                <a:effectLst/>
                <a:latin typeface="-apple-system"/>
              </a:rPr>
              <a:t>Property is not ready to be live, but allows you to add transaction codes and to do testing</a:t>
            </a: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-Inactive: </a:t>
            </a:r>
            <a:r>
              <a:rPr lang="en-US" sz="1200" b="0" i="1" dirty="0">
                <a:solidFill>
                  <a:schemeClr val="bg1">
                    <a:lumMod val="65000"/>
                  </a:schemeClr>
                </a:solidFill>
                <a:effectLst/>
                <a:latin typeface="-apple-system"/>
              </a:rPr>
              <a:t>CM was once inactive and then turned off.</a:t>
            </a:r>
            <a:r>
              <a:rPr lang="en-US" sz="1200" dirty="0">
                <a:solidFill>
                  <a:schemeClr val="bg1">
                    <a:lumMod val="65000"/>
                  </a:schemeClr>
                </a:solidFill>
              </a:rPr>
              <a:t/>
            </a:r>
            <a:br>
              <a:rPr lang="en-US" sz="1200" dirty="0">
                <a:solidFill>
                  <a:schemeClr val="bg1">
                    <a:lumMod val="65000"/>
                  </a:schemeClr>
                </a:solidFill>
              </a:rPr>
            </a:b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Launch Date:</a:t>
            </a:r>
            <a:r>
              <a:rPr lang="en-US" sz="1200" b="1" i="0" dirty="0">
                <a:solidFill>
                  <a:schemeClr val="bg1">
                    <a:lumMod val="65000"/>
                  </a:schemeClr>
                </a:solidFill>
                <a:effectLst/>
                <a:latin typeface="-apple-system"/>
              </a:rPr>
              <a:t> </a:t>
            </a:r>
            <a:r>
              <a:rPr lang="en-US" sz="1200" b="0" i="0" dirty="0">
                <a:solidFill>
                  <a:schemeClr val="bg1">
                    <a:lumMod val="65000"/>
                  </a:schemeClr>
                </a:solidFill>
                <a:effectLst/>
                <a:latin typeface="-apple-system"/>
              </a:rPr>
              <a:t>This field dictates the date from when we will start processing all the reservations data. Its important that this field is entered as soon you have tested the transaction codes and the property is ready to start using CM.</a:t>
            </a:r>
            <a:r>
              <a:rPr lang="en-US" sz="1200" b="1" i="0" dirty="0">
                <a:solidFill>
                  <a:schemeClr val="bg1">
                    <a:lumMod val="65000"/>
                  </a:schemeClr>
                </a:solidFill>
                <a:effectLst/>
                <a:latin typeface="-apple-system"/>
              </a:rPr>
              <a:t/>
            </a:r>
            <a:br>
              <a:rPr lang="en-US" sz="1200" b="1" i="0" dirty="0">
                <a:solidFill>
                  <a:schemeClr val="bg1">
                    <a:lumMod val="65000"/>
                  </a:schemeClr>
                </a:solidFill>
                <a:effectLst/>
                <a:latin typeface="-apple-system"/>
              </a:rPr>
            </a:br>
            <a:endParaRPr lang="en-US" sz="1200" b="1" i="0" dirty="0">
              <a:solidFill>
                <a:schemeClr val="bg1">
                  <a:lumMod val="65000"/>
                </a:schemeClr>
              </a:solidFill>
              <a:effectLst/>
              <a:latin typeface="-apple-system"/>
            </a:endParaRPr>
          </a:p>
          <a:p>
            <a:pPr algn="l"/>
            <a:r>
              <a:rPr lang="en-US" sz="1200" b="1" i="1" dirty="0">
                <a:solidFill>
                  <a:schemeClr val="bg1">
                    <a:lumMod val="65000"/>
                  </a:schemeClr>
                </a:solidFill>
                <a:effectLst/>
                <a:latin typeface="-apple-system"/>
              </a:rPr>
              <a:t>Property Code as found in extract files: </a:t>
            </a:r>
            <a:r>
              <a:rPr lang="en-US" sz="1200" b="0" i="0" dirty="0">
                <a:solidFill>
                  <a:schemeClr val="bg1">
                    <a:lumMod val="65000"/>
                  </a:schemeClr>
                </a:solidFill>
                <a:effectLst/>
                <a:latin typeface="-apple-system"/>
              </a:rPr>
              <a:t>Data sync depends of this field, if the code is incorrect, we will not be able to know to what property the data belongs.</a:t>
            </a:r>
            <a:r>
              <a:rPr lang="en-US" sz="1200" b="1" i="0" dirty="0">
                <a:solidFill>
                  <a:schemeClr val="bg1">
                    <a:lumMod val="65000"/>
                  </a:schemeClr>
                </a:solidFill>
                <a:effectLst/>
                <a:latin typeface="-apple-system"/>
              </a:rPr>
              <a:t/>
            </a:r>
            <a:br>
              <a:rPr lang="en-US" sz="1200" b="1" i="0" dirty="0">
                <a:solidFill>
                  <a:schemeClr val="bg1">
                    <a:lumMod val="65000"/>
                  </a:schemeClr>
                </a:solidFill>
                <a:effectLst/>
                <a:latin typeface="-apple-system"/>
              </a:rPr>
            </a:br>
            <a:r>
              <a:rPr lang="en-US" sz="1200" b="1" i="1" dirty="0">
                <a:solidFill>
                  <a:schemeClr val="bg1">
                    <a:lumMod val="65000"/>
                  </a:schemeClr>
                </a:solidFill>
                <a:effectLst/>
                <a:latin typeface="-apple-system"/>
              </a:rPr>
              <a:t>Property's extract email address: </a:t>
            </a:r>
            <a:r>
              <a:rPr lang="en-US" sz="1200" b="0" i="0" dirty="0">
                <a:solidFill>
                  <a:schemeClr val="bg1">
                    <a:lumMod val="65000"/>
                  </a:schemeClr>
                </a:solidFill>
                <a:effectLst/>
                <a:latin typeface="-apple-system"/>
              </a:rPr>
              <a:t>This is the email from OSRs (Opera Simple Reports) are sent to us,</a:t>
            </a:r>
            <a:r>
              <a:rPr lang="en-US" sz="1200" b="1" i="0" dirty="0">
                <a:solidFill>
                  <a:schemeClr val="bg1">
                    <a:lumMod val="65000"/>
                  </a:schemeClr>
                </a:solidFill>
                <a:effectLst/>
                <a:latin typeface="-apple-system"/>
              </a:rPr>
              <a:t/>
            </a:r>
            <a:br>
              <a:rPr lang="en-US" sz="1200" b="1" i="0" dirty="0">
                <a:solidFill>
                  <a:schemeClr val="bg1">
                    <a:lumMod val="65000"/>
                  </a:schemeClr>
                </a:solidFill>
                <a:effectLst/>
                <a:latin typeface="-apple-system"/>
              </a:rPr>
            </a:br>
            <a:r>
              <a:rPr lang="en-US" sz="1200" b="1" i="1" dirty="0">
                <a:solidFill>
                  <a:schemeClr val="bg1">
                    <a:lumMod val="65000"/>
                  </a:schemeClr>
                </a:solidFill>
                <a:effectLst/>
                <a:latin typeface="-apple-system"/>
              </a:rPr>
              <a:t>Enable PMS Transaction Data Sync:</a:t>
            </a:r>
            <a:r>
              <a:rPr lang="en-US" sz="1200" b="0" i="1" dirty="0">
                <a:solidFill>
                  <a:schemeClr val="bg1">
                    <a:lumMod val="65000"/>
                  </a:schemeClr>
                </a:solidFill>
                <a:effectLst/>
                <a:latin typeface="-apple-system"/>
              </a:rPr>
              <a:t> </a:t>
            </a:r>
            <a:r>
              <a:rPr lang="en-US" sz="1200" b="0" i="0" dirty="0">
                <a:solidFill>
                  <a:schemeClr val="bg1">
                    <a:lumMod val="65000"/>
                  </a:schemeClr>
                </a:solidFill>
                <a:effectLst/>
                <a:latin typeface="-apple-system"/>
              </a:rPr>
              <a:t>must be checked, this fields is what triggers the transactions data sync</a:t>
            </a:r>
          </a:p>
          <a:p>
            <a:pPr algn="l"/>
            <a:endParaRPr lang="en-US" sz="1200" dirty="0">
              <a:solidFill>
                <a:srgbClr val="495057"/>
              </a:solidFill>
              <a:latin typeface="-apple-system"/>
              <a:ea typeface="Roboto"/>
              <a:cs typeface="Roboto"/>
              <a:sym typeface="Roboto"/>
            </a:endParaRPr>
          </a:p>
          <a:p>
            <a:pPr algn="l"/>
            <a:endParaRPr lang="en-US" sz="1200" dirty="0">
              <a:latin typeface="Roboto"/>
              <a:ea typeface="Roboto"/>
              <a:cs typeface="Roboto"/>
              <a:sym typeface="Roboto"/>
            </a:endParaRPr>
          </a:p>
        </p:txBody>
      </p:sp>
    </p:spTree>
    <p:extLst>
      <p:ext uri="{BB962C8B-B14F-4D97-AF65-F5344CB8AC3E}">
        <p14:creationId xmlns:p14="http://schemas.microsoft.com/office/powerpoint/2010/main" val="1779831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F9FC8C-3F47-492A-B174-F4A30F2E09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
        <p:nvSpPr>
          <p:cNvPr id="5" name="Google Shape;195;p16">
            <a:extLst>
              <a:ext uri="{FF2B5EF4-FFF2-40B4-BE49-F238E27FC236}">
                <a16:creationId xmlns:a16="http://schemas.microsoft.com/office/drawing/2014/main" id="{B7497E2E-2166-4DF9-A5F1-A7491D8DFAEC}"/>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5 Offers- Rooms, Add-ons &amp; Custom Upgrade Set Up</a:t>
            </a:r>
            <a:endParaRPr lang="es-ES_tradnl" sz="3000" dirty="0">
              <a:solidFill>
                <a:srgbClr val="0944A1"/>
              </a:solidFill>
              <a:latin typeface="Roboto"/>
              <a:ea typeface="Roboto"/>
              <a:cs typeface="Roboto"/>
              <a:sym typeface="Roboto"/>
            </a:endParaRPr>
          </a:p>
        </p:txBody>
      </p:sp>
      <p:sp>
        <p:nvSpPr>
          <p:cNvPr id="17" name="Google Shape;73;p13">
            <a:hlinkClick r:id="rId2" action="ppaction://hlinkpres?slideindex=1&amp;slidetitle="/>
            <a:extLst>
              <a:ext uri="{FF2B5EF4-FFF2-40B4-BE49-F238E27FC236}">
                <a16:creationId xmlns:a16="http://schemas.microsoft.com/office/drawing/2014/main" id="{291EC361-D897-47C0-801B-09EE997C869D}"/>
              </a:ext>
            </a:extLst>
          </p:cNvPr>
          <p:cNvSpPr txBox="1"/>
          <p:nvPr/>
        </p:nvSpPr>
        <p:spPr>
          <a:xfrm>
            <a:off x="529862" y="1212694"/>
            <a:ext cx="7699917" cy="3525793"/>
          </a:xfrm>
          <a:prstGeom prst="rect">
            <a:avLst/>
          </a:prstGeom>
          <a:noFill/>
          <a:ln>
            <a:noFill/>
          </a:ln>
        </p:spPr>
        <p:txBody>
          <a:bodyPr spcFirstLastPara="1" wrap="square" lIns="91425" tIns="91425" rIns="91425" bIns="91425" anchor="t" anchorCtr="0">
            <a:noAutofit/>
          </a:bodyPr>
          <a:lstStyle/>
          <a:p>
            <a:pPr algn="l"/>
            <a:r>
              <a:rPr lang="en-US" sz="1200" b="1" i="0" dirty="0">
                <a:solidFill>
                  <a:srgbClr val="495057"/>
                </a:solidFill>
                <a:effectLst/>
                <a:latin typeface="-apple-system"/>
              </a:rPr>
              <a:t>Room Categories: </a:t>
            </a:r>
            <a:r>
              <a:rPr lang="en-US" sz="1200" b="0" i="0" dirty="0">
                <a:solidFill>
                  <a:srgbClr val="495057"/>
                </a:solidFill>
                <a:effectLst/>
                <a:latin typeface="-apple-system"/>
              </a:rPr>
              <a:t>Each room category must have one room code only. Verify that there are not duplicated category names or codes and that categories and rooms have the right status. Double check price per for all rooms and add-ons to make sure its correct.</a:t>
            </a:r>
            <a:r>
              <a:rPr lang="en-US" sz="1200" dirty="0"/>
              <a:t/>
            </a:r>
            <a:br>
              <a:rPr lang="en-US" sz="1200" dirty="0"/>
            </a:br>
            <a:r>
              <a:rPr lang="en-US" sz="1200" dirty="0"/>
              <a:t/>
            </a:r>
            <a:br>
              <a:rPr lang="en-US" sz="1200" dirty="0"/>
            </a:br>
            <a:r>
              <a:rPr lang="en-US" sz="1200" b="1" i="0" dirty="0">
                <a:solidFill>
                  <a:srgbClr val="495057"/>
                </a:solidFill>
                <a:effectLst/>
                <a:latin typeface="-apple-system"/>
              </a:rPr>
              <a:t>No Combo Rooms: </a:t>
            </a:r>
            <a:r>
              <a:rPr lang="en-US" sz="1200" b="0" i="0" dirty="0">
                <a:solidFill>
                  <a:srgbClr val="495057"/>
                </a:solidFill>
                <a:effectLst/>
                <a:latin typeface="-apple-system"/>
              </a:rPr>
              <a:t>Due Opera OXI Integration all rooms in CP must exist in their Opera system</a:t>
            </a:r>
            <a:endParaRPr lang="en-US" sz="1200" dirty="0">
              <a:latin typeface="Roboto"/>
              <a:ea typeface="Roboto"/>
              <a:cs typeface="Roboto"/>
              <a:sym typeface="Roboto"/>
            </a:endParaRPr>
          </a:p>
        </p:txBody>
      </p:sp>
      <p:pic>
        <p:nvPicPr>
          <p:cNvPr id="2061" name="Picture 13">
            <a:extLst>
              <a:ext uri="{FF2B5EF4-FFF2-40B4-BE49-F238E27FC236}">
                <a16:creationId xmlns:a16="http://schemas.microsoft.com/office/drawing/2014/main" id="{8DB45005-8350-4D81-B942-6EAFB134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17" y="2422341"/>
            <a:ext cx="2349074" cy="263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111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5 Offers- Rooms, Add-ons &amp; Custom Upgrade Set Up</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529862" y="1254512"/>
            <a:ext cx="7699917" cy="1154152"/>
          </a:xfrm>
          <a:prstGeom prst="rect">
            <a:avLst/>
          </a:prstGeom>
          <a:noFill/>
          <a:ln>
            <a:noFill/>
          </a:ln>
        </p:spPr>
        <p:txBody>
          <a:bodyPr spcFirstLastPara="1" wrap="square" lIns="91425" tIns="91425" rIns="91425" bIns="91425" anchor="t" anchorCtr="0">
            <a:noAutofit/>
          </a:bodyPr>
          <a:lstStyle/>
          <a:p>
            <a:pPr algn="l"/>
            <a:r>
              <a:rPr lang="en-US" sz="1200" b="1" i="0" dirty="0">
                <a:solidFill>
                  <a:srgbClr val="495057"/>
                </a:solidFill>
                <a:effectLst/>
                <a:latin typeface="-apple-system"/>
              </a:rPr>
              <a:t>OP Language: </a:t>
            </a:r>
            <a:r>
              <a:rPr lang="en-US" sz="1200" b="0" i="0" dirty="0">
                <a:solidFill>
                  <a:srgbClr val="495057"/>
                </a:solidFill>
                <a:effectLst/>
                <a:latin typeface="-apple-system"/>
              </a:rPr>
              <a:t>This is the text that agents will see.</a:t>
            </a:r>
            <a:r>
              <a:rPr lang="en-US" sz="1200" dirty="0"/>
              <a:t/>
            </a:r>
            <a:br>
              <a:rPr lang="en-US" sz="1200" dirty="0"/>
            </a:br>
            <a:r>
              <a:rPr lang="en-US" sz="1200" b="0" i="0" dirty="0">
                <a:solidFill>
                  <a:srgbClr val="495057"/>
                </a:solidFill>
                <a:effectLst/>
                <a:latin typeface="-apple-system"/>
              </a:rPr>
              <a:t>All upgrade room categories must have a complete description. Please complete each Description box using the following </a:t>
            </a:r>
            <a:r>
              <a:rPr lang="en-US" sz="1200" b="0" i="0" dirty="0" err="1">
                <a:solidFill>
                  <a:srgbClr val="495057"/>
                </a:solidFill>
                <a:effectLst/>
                <a:latin typeface="-apple-system"/>
              </a:rPr>
              <a:t>format:Size</a:t>
            </a:r>
            <a:endParaRPr lang="en-US" sz="1200" b="0" i="0" dirty="0">
              <a:solidFill>
                <a:srgbClr val="495057"/>
              </a:solidFill>
              <a:effectLst/>
              <a:latin typeface="-apple-system"/>
            </a:endParaRPr>
          </a:p>
          <a:p>
            <a:pPr algn="l">
              <a:buFont typeface="Arial" panose="020B0604020202020204" pitchFamily="34" charset="0"/>
              <a:buChar char="•"/>
            </a:pPr>
            <a:r>
              <a:rPr lang="en-US" sz="1200" b="0" i="0" dirty="0">
                <a:solidFill>
                  <a:srgbClr val="495057"/>
                </a:solidFill>
                <a:effectLst/>
                <a:latin typeface="-apple-system"/>
              </a:rPr>
              <a:t>Feature</a:t>
            </a:r>
          </a:p>
          <a:p>
            <a:pPr algn="l">
              <a:buFont typeface="Arial" panose="020B0604020202020204" pitchFamily="34" charset="0"/>
              <a:buChar char="•"/>
            </a:pPr>
            <a:r>
              <a:rPr lang="en-US" sz="1200" b="0" i="0" dirty="0">
                <a:solidFill>
                  <a:srgbClr val="495057"/>
                </a:solidFill>
                <a:effectLst/>
                <a:latin typeface="-apple-system"/>
              </a:rPr>
              <a:t>Benefit</a:t>
            </a:r>
          </a:p>
          <a:p>
            <a:pPr algn="l"/>
            <a:endParaRPr lang="en-US" sz="1200" dirty="0">
              <a:latin typeface="Roboto"/>
              <a:ea typeface="Roboto"/>
              <a:cs typeface="Roboto"/>
              <a:sym typeface="Roboto"/>
            </a:endParaRPr>
          </a:p>
        </p:txBody>
      </p:sp>
      <p:pic>
        <p:nvPicPr>
          <p:cNvPr id="4098" name="Picture 2">
            <a:extLst>
              <a:ext uri="{FF2B5EF4-FFF2-40B4-BE49-F238E27FC236}">
                <a16:creationId xmlns:a16="http://schemas.microsoft.com/office/drawing/2014/main" id="{BA74C2A5-4DAD-4A8A-9530-0F75A2247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745" y="2333393"/>
            <a:ext cx="3890149" cy="226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977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5 Offers- Rooms, Add-ons &amp; Custom Upgrade Set Up</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148222" y="1148575"/>
            <a:ext cx="7114477" cy="2536903"/>
          </a:xfrm>
          <a:prstGeom prst="rect">
            <a:avLst/>
          </a:prstGeom>
          <a:noFill/>
          <a:ln>
            <a:noFill/>
          </a:ln>
        </p:spPr>
        <p:txBody>
          <a:bodyPr spcFirstLastPara="1" wrap="square" lIns="91425" tIns="91425" rIns="91425" bIns="91425" anchor="t" anchorCtr="0">
            <a:noAutofit/>
          </a:bodyPr>
          <a:lstStyle/>
          <a:p>
            <a:pPr algn="l"/>
            <a:r>
              <a:rPr lang="en-US" sz="1100" b="1" i="0" dirty="0">
                <a:solidFill>
                  <a:srgbClr val="495057"/>
                </a:solidFill>
                <a:effectLst/>
                <a:latin typeface="-apple-system"/>
              </a:rPr>
              <a:t>Custom Upgrade:</a:t>
            </a:r>
            <a:r>
              <a:rPr lang="en-US" sz="1100" b="0" i="0" dirty="0">
                <a:solidFill>
                  <a:srgbClr val="495057"/>
                </a:solidFill>
                <a:effectLst/>
                <a:latin typeface="-apple-system"/>
              </a:rPr>
              <a:t> For Reservations greater than 7 nights, for room features &amp; views not available as add-ons, to substitute for a blocked room and for in-stay reservations not reflecting current availability.</a:t>
            </a:r>
            <a:r>
              <a:rPr lang="en-US" sz="1100" dirty="0"/>
              <a:t/>
            </a:r>
            <a:br>
              <a:rPr lang="en-US" sz="1100" dirty="0"/>
            </a:br>
            <a:r>
              <a:rPr lang="en-US" sz="1100" b="0" i="0" dirty="0">
                <a:solidFill>
                  <a:srgbClr val="495057"/>
                </a:solidFill>
                <a:effectLst/>
                <a:latin typeface="-apple-system"/>
              </a:rPr>
              <a:t>**Special constrain is required- see further below</a:t>
            </a:r>
            <a:r>
              <a:rPr lang="en-US" sz="1100" dirty="0"/>
              <a:t/>
            </a:r>
            <a:br>
              <a:rPr lang="en-US" sz="1100" dirty="0"/>
            </a:br>
            <a:r>
              <a:rPr lang="en-US" sz="1100" dirty="0"/>
              <a:t/>
            </a:r>
            <a:br>
              <a:rPr lang="en-US" sz="1100" dirty="0"/>
            </a:br>
            <a:r>
              <a:rPr lang="en-US" sz="1100" b="0" i="0" dirty="0">
                <a:solidFill>
                  <a:srgbClr val="495057"/>
                </a:solidFill>
                <a:effectLst/>
                <a:latin typeface="-apple-system"/>
              </a:rPr>
              <a:t>Note: </a:t>
            </a:r>
            <a:r>
              <a:rPr lang="en-US" sz="1100" b="0" i="1" dirty="0">
                <a:solidFill>
                  <a:srgbClr val="495057"/>
                </a:solidFill>
                <a:effectLst/>
                <a:latin typeface="-apple-system"/>
              </a:rPr>
              <a:t>(check if it applies to the chain and brand)</a:t>
            </a:r>
            <a:r>
              <a:rPr lang="en-US" sz="1200" dirty="0"/>
              <a:t/>
            </a:r>
            <a:br>
              <a:rPr lang="en-US" sz="1200" dirty="0"/>
            </a:br>
            <a:endParaRPr lang="en-US" sz="1200" dirty="0"/>
          </a:p>
          <a:p>
            <a:pPr algn="l"/>
            <a:r>
              <a:rPr lang="en-US" sz="1000" b="1" i="0" dirty="0">
                <a:solidFill>
                  <a:schemeClr val="bg1">
                    <a:lumMod val="65000"/>
                  </a:schemeClr>
                </a:solidFill>
                <a:effectLst/>
                <a:latin typeface="-apple-system"/>
              </a:rPr>
              <a:t>Create a new category </a:t>
            </a:r>
            <a:r>
              <a:rPr lang="en-US" sz="1000" b="0" i="0" dirty="0">
                <a:solidFill>
                  <a:schemeClr val="bg1">
                    <a:lumMod val="65000"/>
                  </a:schemeClr>
                </a:solidFill>
                <a:effectLst/>
                <a:latin typeface="-apple-system"/>
              </a:rPr>
              <a:t>in Control Panel and name it "Custom Upgrade Opportunity"</a:t>
            </a:r>
          </a:p>
          <a:p>
            <a:pPr algn="l">
              <a:buFont typeface="+mj-lt"/>
              <a:buAutoNum type="arabicPeriod"/>
            </a:pPr>
            <a:r>
              <a:rPr lang="en-US" sz="1000" b="1" i="0" dirty="0">
                <a:solidFill>
                  <a:schemeClr val="bg1">
                    <a:lumMod val="65000"/>
                  </a:schemeClr>
                </a:solidFill>
                <a:effectLst/>
                <a:latin typeface="-apple-system"/>
              </a:rPr>
              <a:t>Price:</a:t>
            </a:r>
            <a:r>
              <a:rPr lang="en-US" sz="1000" b="0" i="0" dirty="0">
                <a:solidFill>
                  <a:schemeClr val="bg1">
                    <a:lumMod val="65000"/>
                  </a:schemeClr>
                </a:solidFill>
                <a:effectLst/>
                <a:latin typeface="-apple-system"/>
              </a:rPr>
              <a:t> $100 (just a place holder, agent will be able to modify)</a:t>
            </a:r>
          </a:p>
          <a:p>
            <a:pPr algn="l">
              <a:buFont typeface="+mj-lt"/>
              <a:buAutoNum type="arabicPeriod"/>
            </a:pPr>
            <a:r>
              <a:rPr lang="en-US" sz="1000" b="1" i="0" dirty="0">
                <a:solidFill>
                  <a:schemeClr val="bg1">
                    <a:lumMod val="65000"/>
                  </a:schemeClr>
                </a:solidFill>
                <a:effectLst/>
                <a:latin typeface="-apple-system"/>
              </a:rPr>
              <a:t>Price Per</a:t>
            </a:r>
            <a:r>
              <a:rPr lang="en-US" sz="1000" b="0" i="0" dirty="0">
                <a:solidFill>
                  <a:schemeClr val="bg1">
                    <a:lumMod val="65000"/>
                  </a:schemeClr>
                </a:solidFill>
                <a:effectLst/>
                <a:latin typeface="-apple-system"/>
              </a:rPr>
              <a:t>: Must be per night</a:t>
            </a:r>
          </a:p>
          <a:p>
            <a:pPr algn="l">
              <a:buFont typeface="+mj-lt"/>
              <a:buAutoNum type="arabicPeriod"/>
            </a:pPr>
            <a:r>
              <a:rPr lang="en-US" sz="1000" b="1" i="0" dirty="0">
                <a:solidFill>
                  <a:schemeClr val="bg1">
                    <a:lumMod val="65000"/>
                  </a:schemeClr>
                </a:solidFill>
                <a:effectLst/>
                <a:latin typeface="-apple-system"/>
              </a:rPr>
              <a:t>Code:</a:t>
            </a:r>
            <a:r>
              <a:rPr lang="en-US" sz="1000" b="0" i="0" dirty="0">
                <a:solidFill>
                  <a:schemeClr val="bg1">
                    <a:lumMod val="65000"/>
                  </a:schemeClr>
                </a:solidFill>
                <a:effectLst/>
                <a:latin typeface="-apple-system"/>
              </a:rPr>
              <a:t> CSTMUP</a:t>
            </a:r>
          </a:p>
          <a:p>
            <a:pPr algn="l">
              <a:buFont typeface="+mj-lt"/>
              <a:buAutoNum type="arabicPeriod"/>
            </a:pPr>
            <a:r>
              <a:rPr lang="en-US" sz="1000" b="1" i="0" dirty="0">
                <a:solidFill>
                  <a:schemeClr val="bg1">
                    <a:lumMod val="65000"/>
                  </a:schemeClr>
                </a:solidFill>
                <a:effectLst/>
                <a:latin typeface="-apple-system"/>
              </a:rPr>
              <a:t>Picture:</a:t>
            </a:r>
            <a:r>
              <a:rPr lang="en-US" sz="1000" b="0" i="0" dirty="0">
                <a:solidFill>
                  <a:schemeClr val="bg1">
                    <a:lumMod val="65000"/>
                  </a:schemeClr>
                </a:solidFill>
                <a:effectLst/>
                <a:latin typeface="-apple-system"/>
              </a:rPr>
              <a:t> Hotel’s Logo</a:t>
            </a:r>
          </a:p>
          <a:p>
            <a:pPr algn="l">
              <a:buFont typeface="+mj-lt"/>
              <a:buAutoNum type="arabicPeriod"/>
            </a:pPr>
            <a:r>
              <a:rPr lang="en-US" sz="1000" b="1" i="0" dirty="0">
                <a:solidFill>
                  <a:schemeClr val="bg1">
                    <a:lumMod val="65000"/>
                  </a:schemeClr>
                </a:solidFill>
                <a:effectLst/>
                <a:latin typeface="-apple-system"/>
              </a:rPr>
              <a:t>Description:</a:t>
            </a:r>
            <a:r>
              <a:rPr lang="en-US" sz="1000" b="0" i="0" dirty="0">
                <a:solidFill>
                  <a:schemeClr val="bg1">
                    <a:lumMod val="65000"/>
                  </a:schemeClr>
                </a:solidFill>
                <a:effectLst/>
                <a:latin typeface="-apple-system"/>
              </a:rPr>
              <a:t> This item to be used only when recommending upgrades that are not listed. Please ensure to provide an upgrade price and a comment with upgraded room type.</a:t>
            </a:r>
          </a:p>
          <a:p>
            <a:pPr algn="l"/>
            <a:endParaRPr lang="en-US" sz="1200" dirty="0">
              <a:latin typeface="Roboto"/>
              <a:ea typeface="Roboto"/>
              <a:cs typeface="Roboto"/>
              <a:sym typeface="Roboto"/>
            </a:endParaRPr>
          </a:p>
        </p:txBody>
      </p:sp>
      <p:pic>
        <p:nvPicPr>
          <p:cNvPr id="5122" name="Picture 2">
            <a:extLst>
              <a:ext uri="{FF2B5EF4-FFF2-40B4-BE49-F238E27FC236}">
                <a16:creationId xmlns:a16="http://schemas.microsoft.com/office/drawing/2014/main" id="{89FA4C94-D192-4856-ADDF-8D7BEC84D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756" y="3192037"/>
            <a:ext cx="3603379" cy="195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97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5 Offers- Rooms, Add-ons &amp; Custom Upgrade Set Up</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148222" y="1148575"/>
            <a:ext cx="7114477" cy="2536903"/>
          </a:xfrm>
          <a:prstGeom prst="rect">
            <a:avLst/>
          </a:prstGeom>
          <a:noFill/>
          <a:ln>
            <a:noFill/>
          </a:ln>
        </p:spPr>
        <p:txBody>
          <a:bodyPr spcFirstLastPara="1" wrap="square" lIns="91425" tIns="91425" rIns="91425" bIns="91425" anchor="t" anchorCtr="0">
            <a:noAutofit/>
          </a:bodyPr>
          <a:lstStyle/>
          <a:p>
            <a:pPr algn="l"/>
            <a:r>
              <a:rPr lang="en-US" sz="1100" b="1" i="0" dirty="0">
                <a:solidFill>
                  <a:srgbClr val="495057"/>
                </a:solidFill>
                <a:effectLst/>
                <a:latin typeface="-apple-system"/>
              </a:rPr>
              <a:t>Add </a:t>
            </a:r>
            <a:r>
              <a:rPr lang="en-US" sz="1100" b="1" i="0" dirty="0" err="1">
                <a:solidFill>
                  <a:srgbClr val="495057"/>
                </a:solidFill>
                <a:effectLst/>
                <a:latin typeface="-apple-system"/>
              </a:rPr>
              <a:t>ons:</a:t>
            </a:r>
            <a:r>
              <a:rPr lang="en-US" sz="1100" b="0" i="1" dirty="0" err="1">
                <a:solidFill>
                  <a:srgbClr val="495057"/>
                </a:solidFill>
                <a:effectLst/>
                <a:latin typeface="-apple-system"/>
              </a:rPr>
              <a:t>Set</a:t>
            </a:r>
            <a:r>
              <a:rPr lang="en-US" sz="1100" b="0" i="1" dirty="0">
                <a:solidFill>
                  <a:srgbClr val="495057"/>
                </a:solidFill>
                <a:effectLst/>
                <a:latin typeface="-apple-system"/>
              </a:rPr>
              <a:t> up is as usual for </a:t>
            </a:r>
            <a:r>
              <a:rPr lang="en-US" sz="1100" b="0" i="1" dirty="0" err="1">
                <a:solidFill>
                  <a:srgbClr val="495057"/>
                </a:solidFill>
                <a:effectLst/>
                <a:latin typeface="-apple-system"/>
              </a:rPr>
              <a:t>eStandby</a:t>
            </a:r>
            <a:r>
              <a:rPr lang="en-US" sz="1100" b="0" i="1" dirty="0">
                <a:solidFill>
                  <a:srgbClr val="495057"/>
                </a:solidFill>
                <a:effectLst/>
                <a:latin typeface="-apple-system"/>
              </a:rPr>
              <a:t>, besides making sure OP language has no bullet points in description. </a:t>
            </a:r>
            <a:r>
              <a:rPr lang="en-US" sz="1100" dirty="0"/>
              <a:t/>
            </a:r>
            <a:br>
              <a:rPr lang="en-US" sz="1100" dirty="0"/>
            </a:br>
            <a:r>
              <a:rPr lang="en-US" sz="1100" dirty="0"/>
              <a:t/>
            </a:r>
            <a:br>
              <a:rPr lang="en-US" sz="1100" dirty="0"/>
            </a:br>
            <a:r>
              <a:rPr lang="en-US" sz="1100" b="1" i="1" dirty="0">
                <a:solidFill>
                  <a:srgbClr val="495057"/>
                </a:solidFill>
                <a:effectLst/>
                <a:latin typeface="-apple-system"/>
              </a:rPr>
              <a:t>7 + length of stay reservations- </a:t>
            </a:r>
            <a:r>
              <a:rPr lang="en-US" sz="1100" b="0" i="1" dirty="0">
                <a:solidFill>
                  <a:srgbClr val="495057"/>
                </a:solidFill>
                <a:effectLst/>
                <a:latin typeface="-apple-system"/>
              </a:rPr>
              <a:t>7+ LOS reservations will show no inventory availability (= no offers). To make sure that the agents still can upgrade, create a constrain that includes Custom Upgrade opportunity (check if it applies to the chain and brand) and add-ons, set up as limited offer set, example below:</a:t>
            </a:r>
            <a:endParaRPr lang="en-US" sz="1200" dirty="0">
              <a:latin typeface="Roboto"/>
              <a:ea typeface="Roboto"/>
              <a:cs typeface="Roboto"/>
              <a:sym typeface="Roboto"/>
            </a:endParaRPr>
          </a:p>
        </p:txBody>
      </p:sp>
      <p:pic>
        <p:nvPicPr>
          <p:cNvPr id="10242" name="Picture 2">
            <a:extLst>
              <a:ext uri="{FF2B5EF4-FFF2-40B4-BE49-F238E27FC236}">
                <a16:creationId xmlns:a16="http://schemas.microsoft.com/office/drawing/2014/main" id="{F6C19D32-43CA-4380-8388-BF0EAC9FE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687" y="2520919"/>
            <a:ext cx="5213195" cy="214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125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5 Offers- Rooms, Add-ons &amp; Custom Upgrade Set Up</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209555" y="1303298"/>
            <a:ext cx="4641226" cy="1200151"/>
          </a:xfrm>
          <a:prstGeom prst="rect">
            <a:avLst/>
          </a:prstGeom>
          <a:noFill/>
          <a:ln>
            <a:noFill/>
          </a:ln>
        </p:spPr>
        <p:txBody>
          <a:bodyPr spcFirstLastPara="1" wrap="square" lIns="91425" tIns="91425" rIns="91425" bIns="91425" anchor="t" anchorCtr="0">
            <a:noAutofit/>
          </a:bodyPr>
          <a:lstStyle/>
          <a:p>
            <a:pPr algn="l"/>
            <a:r>
              <a:rPr lang="en-US" sz="1200" b="1" i="0" dirty="0" err="1">
                <a:solidFill>
                  <a:srgbClr val="495057"/>
                </a:solidFill>
                <a:effectLst/>
                <a:latin typeface="-apple-system"/>
              </a:rPr>
              <a:t>eStandby</a:t>
            </a:r>
            <a:r>
              <a:rPr lang="en-US" sz="1200" b="1" i="0" dirty="0">
                <a:solidFill>
                  <a:srgbClr val="495057"/>
                </a:solidFill>
                <a:effectLst/>
                <a:latin typeface="-apple-system"/>
              </a:rPr>
              <a:t> Exclusions</a:t>
            </a:r>
            <a:r>
              <a:rPr lang="en-US" sz="1200" dirty="0"/>
              <a:t/>
            </a:r>
            <a:br>
              <a:rPr lang="en-US" sz="1200" dirty="0"/>
            </a:br>
            <a:r>
              <a:rPr lang="en-US" sz="1200" dirty="0"/>
              <a:t/>
            </a:r>
            <a:br>
              <a:rPr lang="en-US" sz="1200" dirty="0"/>
            </a:br>
            <a:r>
              <a:rPr lang="en-US" sz="1200" b="0" i="0" dirty="0">
                <a:solidFill>
                  <a:srgbClr val="495057"/>
                </a:solidFill>
                <a:effectLst/>
                <a:latin typeface="-apple-system"/>
              </a:rPr>
              <a:t>Any new offer created in CP will automatically be sent to </a:t>
            </a:r>
            <a:r>
              <a:rPr lang="en-US" sz="1200" b="0" i="0" dirty="0" err="1">
                <a:solidFill>
                  <a:srgbClr val="495057"/>
                </a:solidFill>
                <a:effectLst/>
                <a:latin typeface="-apple-system"/>
              </a:rPr>
              <a:t>PRiME</a:t>
            </a:r>
            <a:r>
              <a:rPr lang="en-US" sz="1200" b="0" i="0" dirty="0">
                <a:solidFill>
                  <a:srgbClr val="495057"/>
                </a:solidFill>
                <a:effectLst/>
                <a:latin typeface="-apple-system"/>
              </a:rPr>
              <a:t> in the Nor1 portal. Its</a:t>
            </a:r>
            <a:r>
              <a:rPr lang="en-US" sz="1200" b="1" i="1" dirty="0">
                <a:solidFill>
                  <a:srgbClr val="495057"/>
                </a:solidFill>
                <a:effectLst/>
                <a:latin typeface="-apple-system"/>
              </a:rPr>
              <a:t> important</a:t>
            </a:r>
            <a:r>
              <a:rPr lang="en-US" sz="1200" b="0" i="1" dirty="0">
                <a:solidFill>
                  <a:srgbClr val="495057"/>
                </a:solidFill>
                <a:effectLst/>
                <a:latin typeface="-apple-system"/>
              </a:rPr>
              <a:t> </a:t>
            </a:r>
            <a:r>
              <a:rPr lang="en-US" sz="1200" b="0" i="0" dirty="0">
                <a:solidFill>
                  <a:srgbClr val="495057"/>
                </a:solidFill>
                <a:effectLst/>
                <a:latin typeface="-apple-system"/>
              </a:rPr>
              <a:t>that If certain addon upgrades are not supposed to be offered for </a:t>
            </a:r>
            <a:r>
              <a:rPr lang="en-US" sz="1200" b="0" i="0" dirty="0" err="1">
                <a:solidFill>
                  <a:srgbClr val="495057"/>
                </a:solidFill>
                <a:effectLst/>
                <a:latin typeface="-apple-system"/>
              </a:rPr>
              <a:t>eStandby</a:t>
            </a:r>
            <a:r>
              <a:rPr lang="en-US" sz="1200" b="0" i="0" dirty="0">
                <a:solidFill>
                  <a:srgbClr val="495057"/>
                </a:solidFill>
                <a:effectLst/>
                <a:latin typeface="-apple-system"/>
              </a:rPr>
              <a:t>,  you exclude them from </a:t>
            </a:r>
            <a:r>
              <a:rPr lang="en-US" sz="1200" b="0" i="0" dirty="0" err="1">
                <a:solidFill>
                  <a:srgbClr val="495057"/>
                </a:solidFill>
                <a:effectLst/>
                <a:latin typeface="-apple-system"/>
              </a:rPr>
              <a:t>eStandby</a:t>
            </a:r>
            <a:r>
              <a:rPr lang="en-US" sz="1200" b="0" i="0" dirty="0">
                <a:solidFill>
                  <a:srgbClr val="495057"/>
                </a:solidFill>
                <a:effectLst/>
                <a:latin typeface="-apple-system"/>
              </a:rPr>
              <a:t> by clicking on the exclude button</a:t>
            </a:r>
            <a:endParaRPr lang="en-US" sz="1200" dirty="0">
              <a:latin typeface="Roboto"/>
              <a:ea typeface="Roboto"/>
              <a:cs typeface="Roboto"/>
              <a:sym typeface="Roboto"/>
            </a:endParaRPr>
          </a:p>
        </p:txBody>
      </p:sp>
      <p:sp>
        <p:nvSpPr>
          <p:cNvPr id="6" name="Google Shape;73;p13">
            <a:hlinkClick r:id="rId2" action="ppaction://hlinkpres?slideindex=1&amp;slidetitle="/>
            <a:extLst>
              <a:ext uri="{FF2B5EF4-FFF2-40B4-BE49-F238E27FC236}">
                <a16:creationId xmlns:a16="http://schemas.microsoft.com/office/drawing/2014/main" id="{E22EC498-5883-49C1-8AF8-C726245D4784}"/>
              </a:ext>
            </a:extLst>
          </p:cNvPr>
          <p:cNvSpPr txBox="1"/>
          <p:nvPr/>
        </p:nvSpPr>
        <p:spPr>
          <a:xfrm>
            <a:off x="209555" y="3189713"/>
            <a:ext cx="4641226" cy="1200151"/>
          </a:xfrm>
          <a:prstGeom prst="rect">
            <a:avLst/>
          </a:prstGeom>
          <a:noFill/>
          <a:ln>
            <a:noFill/>
          </a:ln>
        </p:spPr>
        <p:txBody>
          <a:bodyPr spcFirstLastPara="1" wrap="square" lIns="91425" tIns="91425" rIns="91425" bIns="91425" anchor="t" anchorCtr="0">
            <a:noAutofit/>
          </a:bodyPr>
          <a:lstStyle/>
          <a:p>
            <a:pPr algn="l"/>
            <a:r>
              <a:rPr lang="en-US" sz="1200" b="1" i="0" dirty="0">
                <a:solidFill>
                  <a:schemeClr val="bg1">
                    <a:lumMod val="65000"/>
                  </a:schemeClr>
                </a:solidFill>
                <a:effectLst/>
                <a:latin typeface="-apple-system"/>
              </a:rPr>
              <a:t>*Any other special requirements per chain must be adjusted for example rate code exclusions.</a:t>
            </a:r>
            <a:endParaRPr lang="en-US" sz="1200" dirty="0">
              <a:solidFill>
                <a:schemeClr val="bg1">
                  <a:lumMod val="65000"/>
                </a:schemeClr>
              </a:solidFill>
              <a:latin typeface="Roboto"/>
              <a:ea typeface="Roboto"/>
              <a:cs typeface="Roboto"/>
              <a:sym typeface="Roboto"/>
            </a:endParaRPr>
          </a:p>
        </p:txBody>
      </p:sp>
      <p:pic>
        <p:nvPicPr>
          <p:cNvPr id="9220" name="Picture 4">
            <a:extLst>
              <a:ext uri="{FF2B5EF4-FFF2-40B4-BE49-F238E27FC236}">
                <a16:creationId xmlns:a16="http://schemas.microsoft.com/office/drawing/2014/main" id="{F6E3DAAB-22F3-4351-8CBD-2EF926120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267" y="1303297"/>
            <a:ext cx="3803542" cy="196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B8406A-E41C-4CC5-AB60-2487E5339F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122" name="Picture 2">
            <a:extLst>
              <a:ext uri="{FF2B5EF4-FFF2-40B4-BE49-F238E27FC236}">
                <a16:creationId xmlns:a16="http://schemas.microsoft.com/office/drawing/2014/main" id="{0432DC9F-99B6-4FA8-9052-A91E10E1D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98" y="782171"/>
            <a:ext cx="6961297" cy="308772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95;p16">
            <a:extLst>
              <a:ext uri="{FF2B5EF4-FFF2-40B4-BE49-F238E27FC236}">
                <a16:creationId xmlns:a16="http://schemas.microsoft.com/office/drawing/2014/main" id="{9CB07AD3-5590-4A41-86ED-998E27532E7F}"/>
              </a:ext>
            </a:extLst>
          </p:cNvPr>
          <p:cNvSpPr txBox="1"/>
          <p:nvPr/>
        </p:nvSpPr>
        <p:spPr>
          <a:xfrm>
            <a:off x="298906" y="93971"/>
            <a:ext cx="77559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3000" dirty="0">
                <a:solidFill>
                  <a:srgbClr val="0944A1"/>
                </a:solidFill>
                <a:latin typeface="Roboto"/>
                <a:ea typeface="Roboto"/>
                <a:cs typeface="Roboto"/>
                <a:sym typeface="Roboto"/>
              </a:rPr>
              <a:t>1 Sales - </a:t>
            </a:r>
            <a:r>
              <a:rPr lang="es-ES_tradnl" sz="3000" dirty="0" err="1">
                <a:solidFill>
                  <a:srgbClr val="0944A1"/>
                </a:solidFill>
                <a:latin typeface="Roboto"/>
                <a:ea typeface="Roboto"/>
                <a:cs typeface="Roboto"/>
                <a:sym typeface="Roboto"/>
              </a:rPr>
              <a:t>Contract</a:t>
            </a:r>
            <a:endParaRPr lang="es-ES_tradnl" sz="3000" dirty="0">
              <a:solidFill>
                <a:srgbClr val="0944A1"/>
              </a:solidFill>
              <a:latin typeface="Roboto"/>
              <a:ea typeface="Roboto"/>
              <a:cs typeface="Roboto"/>
              <a:sym typeface="Roboto"/>
            </a:endParaRPr>
          </a:p>
        </p:txBody>
      </p:sp>
      <p:sp>
        <p:nvSpPr>
          <p:cNvPr id="5" name="Rectangle 5">
            <a:extLst>
              <a:ext uri="{FF2B5EF4-FFF2-40B4-BE49-F238E27FC236}">
                <a16:creationId xmlns:a16="http://schemas.microsoft.com/office/drawing/2014/main" id="{411E76E6-AFDC-4E6A-A234-BBDE20043F57}"/>
              </a:ext>
            </a:extLst>
          </p:cNvPr>
          <p:cNvSpPr>
            <a:spLocks noChangeArrowheads="1"/>
          </p:cNvSpPr>
          <p:nvPr/>
        </p:nvSpPr>
        <p:spPr bwMode="auto">
          <a:xfrm rot="10800000" flipV="1">
            <a:off x="1431952" y="3905185"/>
            <a:ext cx="7645650"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200" b="0" i="0" u="none" strike="noStrike" cap="none" normalizeH="0" baseline="0" dirty="0">
                <a:ln>
                  <a:noFill/>
                </a:ln>
                <a:solidFill>
                  <a:schemeClr val="bg1"/>
                </a:solidFill>
                <a:effectLst/>
                <a:latin typeface="-apple-system"/>
              </a:rPr>
              <a:t>New </a:t>
            </a:r>
            <a:r>
              <a:rPr kumimoji="0" lang="es-ES_tradnl" altLang="es-ES_tradnl" sz="1200" b="0" i="0" u="none" strike="noStrike" cap="none" normalizeH="0" baseline="0" dirty="0" err="1">
                <a:ln>
                  <a:noFill/>
                </a:ln>
                <a:solidFill>
                  <a:schemeClr val="bg1"/>
                </a:solidFill>
                <a:effectLst/>
                <a:latin typeface="-apple-system"/>
              </a:rPr>
              <a:t>Launches</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Report</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requires</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the</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fields</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below</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to</a:t>
            </a:r>
            <a:r>
              <a:rPr kumimoji="0" lang="es-ES_tradnl" altLang="es-ES_tradnl" sz="1200" b="0" i="0" u="none" strike="noStrike" cap="none" normalizeH="0" baseline="0" dirty="0">
                <a:ln>
                  <a:noFill/>
                </a:ln>
                <a:solidFill>
                  <a:schemeClr val="bg1"/>
                </a:solidFill>
                <a:effectLst/>
                <a:latin typeface="-apple-system"/>
              </a:rPr>
              <a:t> be </a:t>
            </a:r>
            <a:r>
              <a:rPr kumimoji="0" lang="es-ES_tradnl" altLang="es-ES_tradnl" sz="1200" b="0" i="0" u="none" strike="noStrike" cap="none" normalizeH="0" baseline="0" dirty="0" err="1">
                <a:ln>
                  <a:noFill/>
                </a:ln>
                <a:solidFill>
                  <a:schemeClr val="bg1"/>
                </a:solidFill>
                <a:effectLst/>
                <a:latin typeface="-apple-system"/>
              </a:rPr>
              <a:t>completed</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to</a:t>
            </a:r>
            <a:r>
              <a:rPr kumimoji="0" lang="es-ES_tradnl" altLang="es-ES_tradnl" sz="1200" b="0" i="0" u="none" strike="noStrike" cap="none" normalizeH="0" baseline="0" dirty="0">
                <a:ln>
                  <a:noFill/>
                </a:ln>
                <a:solidFill>
                  <a:schemeClr val="bg1"/>
                </a:solidFill>
                <a:effectLst/>
                <a:latin typeface="-apple-system"/>
              </a:rPr>
              <a:t> show </a:t>
            </a:r>
            <a:r>
              <a:rPr kumimoji="0" lang="es-ES_tradnl" altLang="es-ES_tradnl" sz="1200" b="0" i="0" u="none" strike="noStrike" cap="none" normalizeH="0" baseline="0" dirty="0" err="1">
                <a:ln>
                  <a:noFill/>
                </a:ln>
                <a:solidFill>
                  <a:schemeClr val="bg1"/>
                </a:solidFill>
                <a:effectLst/>
                <a:latin typeface="-apple-system"/>
              </a:rPr>
              <a:t>the</a:t>
            </a:r>
            <a:r>
              <a:rPr kumimoji="0" lang="es-ES_tradnl" altLang="es-ES_tradnl" sz="1200" b="0" i="0" u="none" strike="noStrike" cap="none" normalizeH="0" baseline="0" dirty="0">
                <a:ln>
                  <a:noFill/>
                </a:ln>
                <a:solidFill>
                  <a:schemeClr val="bg1"/>
                </a:solidFill>
                <a:effectLst/>
                <a:latin typeface="-apple-system"/>
              </a:rPr>
              <a:t> new </a:t>
            </a:r>
            <a:r>
              <a:rPr kumimoji="0" lang="es-ES_tradnl" altLang="es-ES_tradnl" sz="1200" b="0" i="0" u="none" strike="noStrike" cap="none" normalizeH="0" baseline="0" dirty="0" err="1">
                <a:ln>
                  <a:noFill/>
                </a:ln>
                <a:solidFill>
                  <a:schemeClr val="bg1"/>
                </a:solidFill>
                <a:effectLst/>
                <a:latin typeface="-apple-system"/>
              </a:rPr>
              <a:t>live</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properties</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Fields</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must</a:t>
            </a:r>
            <a:r>
              <a:rPr kumimoji="0" lang="es-ES_tradnl" altLang="es-ES_tradnl" sz="1200" b="0" i="0" u="none" strike="noStrike" cap="none" normalizeH="0" baseline="0" dirty="0">
                <a:ln>
                  <a:noFill/>
                </a:ln>
                <a:solidFill>
                  <a:schemeClr val="bg1"/>
                </a:solidFill>
                <a:effectLst/>
                <a:latin typeface="-apple-system"/>
              </a:rPr>
              <a:t> be </a:t>
            </a:r>
            <a:r>
              <a:rPr kumimoji="0" lang="es-ES_tradnl" altLang="es-ES_tradnl" sz="1200" b="0" i="0" u="none" strike="noStrike" cap="none" normalizeH="0" baseline="0" dirty="0" err="1">
                <a:ln>
                  <a:noFill/>
                </a:ln>
                <a:solidFill>
                  <a:schemeClr val="bg1"/>
                </a:solidFill>
                <a:effectLst/>
                <a:latin typeface="-apple-system"/>
              </a:rPr>
              <a:t>entered</a:t>
            </a:r>
            <a:r>
              <a:rPr kumimoji="0" lang="es-ES_tradnl" altLang="es-ES_tradnl" sz="1200" b="0" i="0" u="none" strike="noStrike" cap="none" normalizeH="0" baseline="0" dirty="0">
                <a:ln>
                  <a:noFill/>
                </a:ln>
                <a:solidFill>
                  <a:schemeClr val="bg1"/>
                </a:solidFill>
                <a:effectLst/>
                <a:latin typeface="-apple-system"/>
              </a:rPr>
              <a:t> in Salesforce </a:t>
            </a:r>
            <a:r>
              <a:rPr kumimoji="0" lang="es-ES_tradnl" altLang="es-ES_tradnl" sz="1200" b="0" i="0" u="none" strike="noStrike" cap="none" normalizeH="0" baseline="0" dirty="0" err="1">
                <a:ln>
                  <a:noFill/>
                </a:ln>
                <a:solidFill>
                  <a:schemeClr val="bg1"/>
                </a:solidFill>
                <a:effectLst/>
                <a:latin typeface="-apple-system"/>
              </a:rPr>
              <a:t>by</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the</a:t>
            </a:r>
            <a:r>
              <a:rPr kumimoji="0" lang="es-ES_tradnl" altLang="es-ES_tradnl" sz="1200" b="0" i="0" u="none" strike="noStrike" cap="none" normalizeH="0" baseline="0" dirty="0">
                <a:ln>
                  <a:noFill/>
                </a:ln>
                <a:solidFill>
                  <a:schemeClr val="bg1"/>
                </a:solidFill>
                <a:effectLst/>
                <a:latin typeface="-apple-system"/>
              </a:rPr>
              <a:t> </a:t>
            </a:r>
            <a:r>
              <a:rPr kumimoji="0" lang="es-ES_tradnl" altLang="es-ES_tradnl" sz="1200" b="0" i="0" u="none" strike="noStrike" cap="none" normalizeH="0" baseline="0" dirty="0" err="1">
                <a:ln>
                  <a:noFill/>
                </a:ln>
                <a:solidFill>
                  <a:schemeClr val="bg1"/>
                </a:solidFill>
                <a:effectLst/>
                <a:latin typeface="-apple-system"/>
              </a:rPr>
              <a:t>Contracts</a:t>
            </a:r>
            <a:r>
              <a:rPr kumimoji="0" lang="es-ES_tradnl" altLang="es-ES_tradnl" sz="1200" b="0" i="0" u="none" strike="noStrike" cap="none" normalizeH="0" baseline="0" dirty="0">
                <a:ln>
                  <a:noFill/>
                </a:ln>
                <a:solidFill>
                  <a:schemeClr val="bg1"/>
                </a:solidFill>
                <a:effectLst/>
                <a:latin typeface="-apple-system"/>
              </a:rPr>
              <a:t> Manager</a:t>
            </a:r>
            <a:r>
              <a:rPr kumimoji="0" lang="es-ES_tradnl" altLang="es-ES_tradnl" sz="400" b="0" i="0" u="none" strike="noStrike" cap="none" normalizeH="0" baseline="0" dirty="0">
                <a:ln>
                  <a:noFill/>
                </a:ln>
                <a:solidFill>
                  <a:schemeClr val="tx1"/>
                </a:solidFill>
                <a:effectLst/>
              </a:rPr>
              <a:t/>
            </a:r>
            <a:br>
              <a:rPr kumimoji="0" lang="es-ES_tradnl" altLang="es-ES_tradnl" sz="400" b="0" i="0" u="none" strike="noStrike" cap="none" normalizeH="0" baseline="0" dirty="0">
                <a:ln>
                  <a:noFill/>
                </a:ln>
                <a:solidFill>
                  <a:schemeClr val="tx1"/>
                </a:solidFill>
                <a:effectLst/>
              </a:rPr>
            </a:br>
            <a:r>
              <a:rPr kumimoji="0" lang="es-ES_tradnl" altLang="es-ES_tradnl" sz="1800" b="0" i="0" u="none" strike="noStrike" cap="none" normalizeH="0" baseline="0" dirty="0">
                <a:ln>
                  <a:noFill/>
                </a:ln>
                <a:solidFill>
                  <a:schemeClr val="tx1"/>
                </a:solidFill>
                <a:effectLst/>
                <a:latin typeface="Arial" panose="020B0604020202020204" pitchFamily="34" charset="0"/>
              </a:rPr>
              <a:t/>
            </a:r>
            <a:br>
              <a:rPr kumimoji="0" lang="es-ES_tradnl" altLang="es-ES_tradnl" sz="1800" b="0" i="0" u="none" strike="noStrike" cap="none" normalizeH="0" baseline="0" dirty="0">
                <a:ln>
                  <a:noFill/>
                </a:ln>
                <a:solidFill>
                  <a:schemeClr val="tx1"/>
                </a:solidFill>
                <a:effectLst/>
                <a:latin typeface="Arial" panose="020B0604020202020204" pitchFamily="34" charset="0"/>
              </a:rPr>
            </a:br>
            <a:r>
              <a:rPr kumimoji="0" lang="es-ES_tradnl" altLang="es-ES_tradnl" sz="1800" b="0" i="0" u="none" strike="noStrike" cap="none" normalizeH="0" baseline="0" dirty="0">
                <a:ln>
                  <a:noFill/>
                </a:ln>
                <a:solidFill>
                  <a:schemeClr val="tx1"/>
                </a:solidFill>
                <a:effectLst/>
                <a:latin typeface="Arial" panose="020B0604020202020204" pitchFamily="34" charset="0"/>
              </a:rPr>
              <a:t>  </a:t>
            </a:r>
            <a:r>
              <a:rPr kumimoji="0" lang="es-ES_tradnl" altLang="es-ES_tradnl" sz="3100" b="0" i="0" u="none" strike="noStrike" cap="none" normalizeH="0" baseline="0" dirty="0">
                <a:ln>
                  <a:noFill/>
                </a:ln>
                <a:solidFill>
                  <a:schemeClr val="tx1"/>
                </a:solidFill>
                <a:effectLst/>
                <a:latin typeface="Arial" panose="020B0604020202020204" pitchFamily="34" charset="0"/>
              </a:rPr>
              <a:t>                                                 </a:t>
            </a:r>
            <a:r>
              <a:rPr kumimoji="0" lang="es-ES_tradnl" altLang="es-ES_tradnl" sz="1800" b="0" i="0" u="none" strike="noStrike" cap="none" normalizeH="0" baseline="0" dirty="0">
                <a:ln>
                  <a:noFill/>
                </a:ln>
                <a:solidFill>
                  <a:schemeClr val="tx1"/>
                </a:solidFill>
                <a:effectLst/>
                <a:latin typeface="Arial" panose="020B0604020202020204" pitchFamily="34" charset="0"/>
              </a:rPr>
              <a:t/>
            </a:r>
            <a:br>
              <a:rPr kumimoji="0" lang="es-ES_tradnl" altLang="es-ES_tradnl" sz="1800" b="0" i="0" u="none" strike="noStrike" cap="none" normalizeH="0" baseline="0" dirty="0">
                <a:ln>
                  <a:noFill/>
                </a:ln>
                <a:solidFill>
                  <a:schemeClr val="tx1"/>
                </a:solidFill>
                <a:effectLst/>
                <a:latin typeface="Arial" panose="020B0604020202020204" pitchFamily="34" charset="0"/>
              </a:rPr>
            </a:br>
            <a:endParaRPr kumimoji="0" lang="es-ES_tradnl" altLang="es-ES_tradnl" sz="1800" b="0" i="0" u="none" strike="noStrike" cap="none" normalizeH="0" baseline="0" dirty="0">
              <a:ln>
                <a:noFill/>
              </a:ln>
              <a:solidFill>
                <a:schemeClr val="tx1"/>
              </a:solidFill>
              <a:effectLst/>
              <a:latin typeface="Arial" panose="020B0604020202020204" pitchFamily="34" charset="0"/>
            </a:endParaRPr>
          </a:p>
        </p:txBody>
      </p:sp>
      <p:pic>
        <p:nvPicPr>
          <p:cNvPr id="5126" name="Picture 6">
            <a:extLst>
              <a:ext uri="{FF2B5EF4-FFF2-40B4-BE49-F238E27FC236}">
                <a16:creationId xmlns:a16="http://schemas.microsoft.com/office/drawing/2014/main" id="{C2D6B87D-ADF5-49E6-8E05-0597DDA68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573" y="4410804"/>
            <a:ext cx="5334000" cy="50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263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6 Salesforce</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215129" y="677154"/>
            <a:ext cx="7114477" cy="4182862"/>
          </a:xfrm>
          <a:prstGeom prst="rect">
            <a:avLst/>
          </a:prstGeom>
          <a:noFill/>
          <a:ln>
            <a:noFill/>
          </a:ln>
        </p:spPr>
        <p:txBody>
          <a:bodyPr spcFirstLastPara="1" wrap="square" lIns="91425" tIns="91425" rIns="91425" bIns="91425" anchor="t" anchorCtr="0">
            <a:noAutofit/>
          </a:bodyPr>
          <a:lstStyle/>
          <a:p>
            <a:pPr algn="l"/>
            <a:endParaRPr lang="en-US" sz="1200" b="1" i="0" dirty="0">
              <a:solidFill>
                <a:srgbClr val="495057"/>
              </a:solidFill>
              <a:effectLst/>
              <a:latin typeface="-apple-system"/>
            </a:endParaRPr>
          </a:p>
          <a:p>
            <a:pPr algn="l"/>
            <a:r>
              <a:rPr lang="en-US" sz="1200" b="1" i="0" dirty="0">
                <a:solidFill>
                  <a:srgbClr val="495057"/>
                </a:solidFill>
                <a:effectLst/>
                <a:latin typeface="-apple-system"/>
              </a:rPr>
              <a:t>UPDATE INDIVIDUAL PROPERTY DETAILS</a:t>
            </a:r>
            <a:r>
              <a:rPr lang="en-US" sz="1200" dirty="0"/>
              <a:t/>
            </a:r>
            <a:br>
              <a:rPr lang="en-US" sz="1200" dirty="0"/>
            </a:br>
            <a:r>
              <a:rPr lang="en-US" sz="1200" dirty="0"/>
              <a:t/>
            </a:r>
            <a:br>
              <a:rPr lang="en-US" sz="1200" dirty="0"/>
            </a:br>
            <a:r>
              <a:rPr lang="en-US" sz="1200" b="0" i="0" dirty="0">
                <a:solidFill>
                  <a:srgbClr val="495057"/>
                </a:solidFill>
                <a:effectLst/>
                <a:latin typeface="-apple-system"/>
              </a:rPr>
              <a:t>Go to Property Salesforce Account, scroll down to “Nor1 Operations” and find “</a:t>
            </a:r>
            <a:r>
              <a:rPr lang="en-US" sz="1200" b="0" i="0" dirty="0" err="1">
                <a:solidFill>
                  <a:srgbClr val="495057"/>
                </a:solidFill>
                <a:effectLst/>
                <a:latin typeface="-apple-system"/>
              </a:rPr>
              <a:t>CheckIn</a:t>
            </a:r>
            <a:r>
              <a:rPr lang="en-US" sz="1200" b="0" i="0" dirty="0">
                <a:solidFill>
                  <a:srgbClr val="495057"/>
                </a:solidFill>
                <a:effectLst/>
                <a:latin typeface="-apple-system"/>
              </a:rPr>
              <a:t> </a:t>
            </a:r>
            <a:r>
              <a:rPr lang="en-US" sz="1200" b="0" i="0" dirty="0" err="1">
                <a:solidFill>
                  <a:srgbClr val="495057"/>
                </a:solidFill>
                <a:effectLst/>
                <a:latin typeface="-apple-system"/>
              </a:rPr>
              <a:t>Merchandising”Column</a:t>
            </a:r>
            <a:r>
              <a:rPr lang="en-US" sz="1200" b="0" i="0" dirty="0">
                <a:solidFill>
                  <a:srgbClr val="495057"/>
                </a:solidFill>
                <a:effectLst/>
                <a:latin typeface="-apple-system"/>
              </a:rPr>
              <a:t>.  IM’s responsibility is to keep the statistics updated during launch.</a:t>
            </a:r>
            <a:r>
              <a:rPr lang="en-US" sz="1200" dirty="0"/>
              <a:t/>
            </a:r>
            <a:br>
              <a:rPr lang="en-US" sz="1200" dirty="0"/>
            </a:br>
            <a:r>
              <a:rPr lang="en-US" sz="1200" b="0" i="0" dirty="0">
                <a:solidFill>
                  <a:srgbClr val="495057"/>
                </a:solidFill>
                <a:effectLst/>
                <a:latin typeface="-apple-system"/>
              </a:rPr>
              <a:t>Details for specific properties will include:</a:t>
            </a:r>
            <a:r>
              <a:rPr lang="en-US" sz="1200" b="1" i="1" dirty="0">
                <a:solidFill>
                  <a:srgbClr val="495057"/>
                </a:solidFill>
                <a:effectLst/>
                <a:latin typeface="-apple-system"/>
              </a:rPr>
              <a:t>Nor1 Product - Check-In Merchandising</a:t>
            </a:r>
            <a:endParaRPr lang="en-US" sz="1200" b="0" i="0" dirty="0">
              <a:solidFill>
                <a:srgbClr val="495057"/>
              </a:solidFill>
              <a:effectLst/>
              <a:latin typeface="-apple-system"/>
            </a:endParaRPr>
          </a:p>
          <a:p>
            <a:r>
              <a:rPr lang="en-US" sz="1200" b="0" i="0" dirty="0">
                <a:solidFill>
                  <a:srgbClr val="495057"/>
                </a:solidFill>
                <a:effectLst/>
                <a:latin typeface="-apple-system"/>
              </a:rPr>
              <a:t>Select one of the following, depending on the status of your CM launch.</a:t>
            </a:r>
            <a:r>
              <a:rPr lang="en-US" sz="1200" dirty="0"/>
              <a:t/>
            </a:r>
            <a:br>
              <a:rPr lang="en-US" sz="1200" dirty="0"/>
            </a:br>
            <a:r>
              <a:rPr lang="en-US" sz="1200" dirty="0"/>
              <a:t/>
            </a:r>
            <a:br>
              <a:rPr lang="en-US" sz="1200" dirty="0"/>
            </a:br>
            <a:r>
              <a:rPr lang="en-US" sz="1200" b="1" i="1" dirty="0">
                <a:solidFill>
                  <a:schemeClr val="bg1">
                    <a:lumMod val="65000"/>
                  </a:schemeClr>
                </a:solidFill>
                <a:effectLst/>
                <a:latin typeface="-apple-system"/>
              </a:rPr>
              <a:t>Test</a:t>
            </a:r>
            <a:r>
              <a:rPr lang="en-US" sz="1200" b="1" i="0" dirty="0">
                <a:solidFill>
                  <a:schemeClr val="bg1">
                    <a:lumMod val="65000"/>
                  </a:schemeClr>
                </a:solidFill>
                <a:effectLst/>
                <a:latin typeface="-apple-system"/>
              </a:rPr>
              <a:t>  </a:t>
            </a:r>
            <a:r>
              <a:rPr lang="en-US" sz="1200" b="0" i="0" dirty="0">
                <a:solidFill>
                  <a:schemeClr val="bg1">
                    <a:lumMod val="65000"/>
                  </a:schemeClr>
                </a:solidFill>
                <a:effectLst/>
                <a:latin typeface="-apple-system"/>
              </a:rPr>
              <a:t>- to be used when property is being implemented.</a:t>
            </a: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Live </a:t>
            </a:r>
            <a:r>
              <a:rPr lang="en-US" sz="1200" b="0" i="0" dirty="0">
                <a:solidFill>
                  <a:schemeClr val="bg1">
                    <a:lumMod val="65000"/>
                  </a:schemeClr>
                </a:solidFill>
                <a:effectLst/>
                <a:latin typeface="-apple-system"/>
              </a:rPr>
              <a:t>- to be used when property is live.</a:t>
            </a: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Inactive</a:t>
            </a:r>
            <a:r>
              <a:rPr lang="en-US" sz="1200" b="0" i="0" dirty="0">
                <a:solidFill>
                  <a:schemeClr val="bg1">
                    <a:lumMod val="65000"/>
                  </a:schemeClr>
                </a:solidFill>
                <a:effectLst/>
                <a:latin typeface="-apple-system"/>
              </a:rPr>
              <a:t> – to be used when property, after going live, decides to inactivate.</a:t>
            </a: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Cancelled</a:t>
            </a:r>
            <a:r>
              <a:rPr lang="en-US" sz="1200" b="0" i="0" dirty="0">
                <a:solidFill>
                  <a:schemeClr val="bg1">
                    <a:lumMod val="65000"/>
                  </a:schemeClr>
                </a:solidFill>
                <a:effectLst/>
                <a:latin typeface="-apple-system"/>
              </a:rPr>
              <a:t> – to be used when property, during implementation – test mode, decides to cancel and not proceed with the implementation.  </a:t>
            </a:r>
            <a:r>
              <a:rPr lang="en-US" sz="1200" dirty="0">
                <a:solidFill>
                  <a:schemeClr val="bg1">
                    <a:lumMod val="65000"/>
                  </a:schemeClr>
                </a:solidFill>
              </a:rPr>
              <a:t/>
            </a:r>
            <a:br>
              <a:rPr lang="en-US" sz="1200" dirty="0">
                <a:solidFill>
                  <a:schemeClr val="bg1">
                    <a:lumMod val="65000"/>
                  </a:schemeClr>
                </a:solidFill>
              </a:rPr>
            </a:br>
            <a:r>
              <a:rPr lang="en-US" sz="1200" b="1" i="1" dirty="0">
                <a:solidFill>
                  <a:schemeClr val="bg1">
                    <a:lumMod val="65000"/>
                  </a:schemeClr>
                </a:solidFill>
                <a:effectLst/>
                <a:latin typeface="-apple-system"/>
              </a:rPr>
              <a:t>Blank </a:t>
            </a:r>
            <a:r>
              <a:rPr lang="en-US" sz="1200" b="0" i="0" dirty="0">
                <a:solidFill>
                  <a:schemeClr val="bg1">
                    <a:lumMod val="65000"/>
                  </a:schemeClr>
                </a:solidFill>
                <a:effectLst/>
                <a:latin typeface="-apple-system"/>
              </a:rPr>
              <a:t>– neither of the above.  No action was taken for this property yet.</a:t>
            </a:r>
          </a:p>
          <a:p>
            <a:endParaRPr lang="en-US" sz="1200" dirty="0">
              <a:solidFill>
                <a:srgbClr val="495057"/>
              </a:solidFill>
              <a:latin typeface="-apple-system"/>
            </a:endParaRPr>
          </a:p>
          <a:p>
            <a:pPr algn="l"/>
            <a:r>
              <a:rPr lang="en-US" sz="1200" b="1" i="1" dirty="0">
                <a:solidFill>
                  <a:schemeClr val="bg1">
                    <a:lumMod val="65000"/>
                  </a:schemeClr>
                </a:solidFill>
                <a:effectLst/>
                <a:latin typeface="-apple-system"/>
              </a:rPr>
              <a:t>CM Launch Date</a:t>
            </a:r>
            <a:r>
              <a:rPr lang="en-US" sz="1200" b="0" i="0" dirty="0">
                <a:solidFill>
                  <a:schemeClr val="bg1">
                    <a:lumMod val="65000"/>
                  </a:schemeClr>
                </a:solidFill>
                <a:effectLst/>
                <a:latin typeface="-apple-system"/>
              </a:rPr>
              <a:t>: Select the LIVE date, once property is live. If not live, area remains blank.</a:t>
            </a:r>
          </a:p>
          <a:p>
            <a:pPr algn="l"/>
            <a:r>
              <a:rPr lang="en-US" sz="1200" b="1" i="1" dirty="0">
                <a:solidFill>
                  <a:schemeClr val="bg1">
                    <a:lumMod val="65000"/>
                  </a:schemeClr>
                </a:solidFill>
                <a:effectLst/>
                <a:latin typeface="-apple-system"/>
              </a:rPr>
              <a:t>CM Implementation Manager: </a:t>
            </a:r>
            <a:r>
              <a:rPr lang="en-US" sz="1200" b="0" i="0" dirty="0">
                <a:solidFill>
                  <a:schemeClr val="bg1">
                    <a:lumMod val="65000"/>
                  </a:schemeClr>
                </a:solidFill>
                <a:effectLst/>
                <a:latin typeface="-apple-system"/>
              </a:rPr>
              <a:t>Implementation Manager assignment, handled by Director of Implementation.</a:t>
            </a:r>
          </a:p>
          <a:p>
            <a:endParaRPr lang="en-US" sz="1200" b="0" i="0" dirty="0">
              <a:solidFill>
                <a:srgbClr val="495057"/>
              </a:solidFill>
              <a:effectLst/>
              <a:latin typeface="-apple-system"/>
            </a:endParaRPr>
          </a:p>
          <a:p>
            <a:r>
              <a:rPr lang="en-US" sz="1200" b="1" dirty="0">
                <a:solidFill>
                  <a:schemeClr val="bg1">
                    <a:lumMod val="75000"/>
                  </a:schemeClr>
                </a:solidFill>
                <a:latin typeface="-apple-system"/>
                <a:ea typeface="Roboto"/>
                <a:cs typeface="Roboto"/>
                <a:sym typeface="Roboto"/>
              </a:rPr>
              <a:t>                                            **Upload de BDF and update the PM**</a:t>
            </a:r>
          </a:p>
          <a:p>
            <a:endParaRPr lang="en-US" sz="1200" dirty="0">
              <a:solidFill>
                <a:srgbClr val="495057"/>
              </a:solidFill>
              <a:latin typeface="-apple-system"/>
              <a:ea typeface="Roboto"/>
              <a:cs typeface="Roboto"/>
              <a:sym typeface="Roboto"/>
            </a:endParaRPr>
          </a:p>
          <a:p>
            <a:r>
              <a:rPr lang="en-US" sz="1200" dirty="0">
                <a:solidFill>
                  <a:schemeClr val="bg1">
                    <a:lumMod val="65000"/>
                  </a:schemeClr>
                </a:solidFill>
                <a:latin typeface="Roboto"/>
                <a:ea typeface="Roboto"/>
                <a:cs typeface="Roboto"/>
                <a:sym typeface="Roboto"/>
              </a:rPr>
              <a:t>https://nor1.lightning.force.com/lightning/r/Account/0015A00002GM5aWQAT/view</a:t>
            </a:r>
          </a:p>
        </p:txBody>
      </p:sp>
    </p:spTree>
    <p:extLst>
      <p:ext uri="{BB962C8B-B14F-4D97-AF65-F5344CB8AC3E}">
        <p14:creationId xmlns:p14="http://schemas.microsoft.com/office/powerpoint/2010/main" val="838468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85629"/>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6 Salesforce</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371246" y="977738"/>
            <a:ext cx="7114477" cy="3685479"/>
          </a:xfrm>
          <a:prstGeom prst="rect">
            <a:avLst/>
          </a:prstGeom>
          <a:noFill/>
          <a:ln>
            <a:noFill/>
          </a:ln>
        </p:spPr>
        <p:txBody>
          <a:bodyPr spcFirstLastPara="1" wrap="square" lIns="91425" tIns="91425" rIns="91425" bIns="91425" anchor="t" anchorCtr="0">
            <a:noAutofit/>
          </a:bodyPr>
          <a:lstStyle/>
          <a:p>
            <a:pPr algn="l"/>
            <a:r>
              <a:rPr lang="en-US" sz="1200" i="1" dirty="0">
                <a:effectLst/>
                <a:latin typeface="-apple-system"/>
              </a:rPr>
              <a:t>ON THE CASE UPDATE THE FOLLOWING:</a:t>
            </a:r>
          </a:p>
          <a:p>
            <a:pPr algn="l"/>
            <a:endParaRPr lang="en-US" sz="1200" i="1" dirty="0">
              <a:effectLst/>
              <a:latin typeface="-apple-system"/>
            </a:endParaRPr>
          </a:p>
          <a:p>
            <a:pPr algn="l">
              <a:buFont typeface="Arial" panose="020B0604020202020204" pitchFamily="34" charset="0"/>
              <a:buChar char="•"/>
            </a:pPr>
            <a:r>
              <a:rPr lang="en-US" sz="1200" i="1" dirty="0">
                <a:effectLst/>
                <a:latin typeface="-apple-system"/>
              </a:rPr>
              <a:t>CM Expected Launch Date: </a:t>
            </a:r>
            <a:r>
              <a:rPr lang="en-US" sz="1200" i="0" dirty="0">
                <a:effectLst/>
                <a:latin typeface="-apple-system"/>
              </a:rPr>
              <a:t>Launch Expectation enter for tracking purposes. IM is responsible to keeping this updated.  If changes need to occur, IM is responsible to advise Director of Implementation, Account Manager and Sales Contact.</a:t>
            </a:r>
          </a:p>
          <a:p>
            <a:pPr algn="l">
              <a:buFont typeface="Arial" panose="020B0604020202020204" pitchFamily="34" charset="0"/>
              <a:buChar char="•"/>
            </a:pPr>
            <a:r>
              <a:rPr lang="en-US" sz="1200" i="1" dirty="0">
                <a:effectLst/>
                <a:latin typeface="-apple-system"/>
              </a:rPr>
              <a:t>CM Scheduled Onsite Date</a:t>
            </a:r>
            <a:r>
              <a:rPr lang="en-US" sz="1200" i="0" dirty="0">
                <a:effectLst/>
                <a:latin typeface="-apple-system"/>
              </a:rPr>
              <a:t>: Onsite Training Expectation enter for tracking purposes.</a:t>
            </a:r>
          </a:p>
          <a:p>
            <a:pPr algn="l">
              <a:buFont typeface="Arial" panose="020B0604020202020204" pitchFamily="34" charset="0"/>
              <a:buChar char="•"/>
            </a:pPr>
            <a:r>
              <a:rPr lang="en-US" sz="1200" i="0" dirty="0">
                <a:effectLst/>
                <a:latin typeface="-apple-system"/>
              </a:rPr>
              <a:t>CM OXI Install date: must be filled out under the Implementation tab</a:t>
            </a:r>
          </a:p>
          <a:p>
            <a:pPr algn="l">
              <a:buFont typeface="Arial" panose="020B0604020202020204" pitchFamily="34" charset="0"/>
              <a:buChar char="•"/>
            </a:pPr>
            <a:endParaRPr lang="en-US" sz="1200" dirty="0">
              <a:latin typeface="-apple-system"/>
            </a:endParaRPr>
          </a:p>
          <a:p>
            <a:pPr algn="l"/>
            <a:r>
              <a:rPr lang="en-US" sz="1200" b="1" i="0" dirty="0">
                <a:solidFill>
                  <a:srgbClr val="495057"/>
                </a:solidFill>
                <a:effectLst/>
                <a:latin typeface="-apple-system"/>
              </a:rPr>
              <a:t>Once Implementation is completed Checklists must be uploaded in Salesforce Case record</a:t>
            </a:r>
          </a:p>
          <a:p>
            <a:pPr algn="l"/>
            <a:r>
              <a:rPr lang="en-US" sz="1200" dirty="0"/>
              <a:t/>
            </a:r>
            <a:br>
              <a:rPr lang="en-US" sz="1200" dirty="0"/>
            </a:br>
            <a:r>
              <a:rPr lang="en-US" sz="1200" b="1" i="0" u="none" strike="noStrike" dirty="0">
                <a:solidFill>
                  <a:srgbClr val="00B4CC"/>
                </a:solidFill>
                <a:effectLst/>
                <a:latin typeface="-apple-system"/>
                <a:hlinkClick r:id="rId3"/>
              </a:rPr>
              <a:t>CM Implementation Pre Onsite Checklist</a:t>
            </a:r>
            <a:r>
              <a:rPr lang="en-US" sz="1200" b="1" i="0" dirty="0">
                <a:solidFill>
                  <a:srgbClr val="495057"/>
                </a:solidFill>
                <a:effectLst/>
                <a:latin typeface="-apple-system"/>
              </a:rPr>
              <a:t> </a:t>
            </a:r>
            <a:r>
              <a:rPr lang="en-US" sz="1200" dirty="0"/>
              <a:t/>
            </a:r>
            <a:br>
              <a:rPr lang="en-US" sz="1200" dirty="0"/>
            </a:br>
            <a:r>
              <a:rPr lang="en-US" sz="1200" b="1" i="0" u="none" strike="noStrike" dirty="0">
                <a:solidFill>
                  <a:srgbClr val="00B4CC"/>
                </a:solidFill>
                <a:effectLst/>
                <a:latin typeface="-apple-system"/>
                <a:hlinkClick r:id="rId4"/>
              </a:rPr>
              <a:t>CM Implementation On Site and Post Implementation Checklist</a:t>
            </a:r>
            <a:endParaRPr lang="en-US" sz="1200" i="0" dirty="0">
              <a:effectLst/>
              <a:latin typeface="-apple-system"/>
            </a:endParaRPr>
          </a:p>
          <a:p>
            <a:endParaRPr lang="en-US" sz="1200" dirty="0">
              <a:latin typeface="-apple-system"/>
              <a:ea typeface="Roboto"/>
              <a:cs typeface="Roboto"/>
              <a:sym typeface="Roboto"/>
            </a:endParaRPr>
          </a:p>
          <a:p>
            <a:endParaRPr lang="en-US" sz="1200" b="1" dirty="0">
              <a:latin typeface="-apple-system"/>
              <a:ea typeface="Roboto"/>
              <a:cs typeface="Roboto"/>
              <a:sym typeface="Roboto"/>
            </a:endParaRPr>
          </a:p>
          <a:p>
            <a:endParaRPr lang="en-US" sz="1200" dirty="0">
              <a:latin typeface="-apple-system"/>
              <a:ea typeface="Roboto"/>
              <a:cs typeface="Roboto"/>
              <a:sym typeface="Roboto"/>
            </a:endParaRPr>
          </a:p>
        </p:txBody>
      </p:sp>
    </p:spTree>
    <p:extLst>
      <p:ext uri="{BB962C8B-B14F-4D97-AF65-F5344CB8AC3E}">
        <p14:creationId xmlns:p14="http://schemas.microsoft.com/office/powerpoint/2010/main" val="453527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7 Property CM Activation</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231972" y="814038"/>
            <a:ext cx="7114477" cy="3685479"/>
          </a:xfrm>
          <a:prstGeom prst="rect">
            <a:avLst/>
          </a:prstGeom>
          <a:noFill/>
          <a:ln>
            <a:noFill/>
          </a:ln>
        </p:spPr>
        <p:txBody>
          <a:bodyPr spcFirstLastPara="1" wrap="square" lIns="91425" tIns="91425" rIns="91425" bIns="91425" anchor="t" anchorCtr="0">
            <a:noAutofit/>
          </a:bodyPr>
          <a:lstStyle/>
          <a:p>
            <a:pPr algn="l"/>
            <a:r>
              <a:rPr lang="en-US" sz="1200" b="1" i="1" dirty="0">
                <a:solidFill>
                  <a:srgbClr val="495057"/>
                </a:solidFill>
                <a:effectLst/>
                <a:latin typeface="-apple-system"/>
              </a:rPr>
              <a:t>Property Distribution List:</a:t>
            </a:r>
            <a:r>
              <a:rPr lang="en-US" sz="1200" b="0" i="0" dirty="0">
                <a:solidFill>
                  <a:srgbClr val="495057"/>
                </a:solidFill>
                <a:effectLst/>
                <a:latin typeface="-apple-system"/>
              </a:rPr>
              <a:t> Distribution list for the Program Manager and General Manager report. All changes on this sheet will automatically update the back end table every day at 12:30AM UTC (4:30PM PST), same as the control panel refresh time, therefore, </a:t>
            </a:r>
            <a:r>
              <a:rPr lang="en-US" sz="1200" b="0" i="1" dirty="0">
                <a:solidFill>
                  <a:srgbClr val="495057"/>
                </a:solidFill>
                <a:effectLst/>
                <a:latin typeface="-apple-system"/>
              </a:rPr>
              <a:t>no need to submit the ticket for pm &amp; gm report distribution list change. Link: </a:t>
            </a:r>
            <a:r>
              <a:rPr lang="en-US" sz="1200" b="1" i="1" u="none" strike="noStrike" dirty="0">
                <a:solidFill>
                  <a:srgbClr val="00B4CC"/>
                </a:solidFill>
                <a:effectLst/>
                <a:latin typeface="-apple-system"/>
                <a:hlinkClick r:id="rId3"/>
              </a:rPr>
              <a:t>Engineering CM Launch Details</a:t>
            </a:r>
            <a:r>
              <a:rPr lang="en-US" sz="1200" b="0" i="1" dirty="0">
                <a:solidFill>
                  <a:srgbClr val="495057"/>
                </a:solidFill>
                <a:effectLst/>
                <a:latin typeface="-apple-system"/>
              </a:rPr>
              <a:t/>
            </a:r>
            <a:br>
              <a:rPr lang="en-US" sz="1200" b="0" i="1" dirty="0">
                <a:solidFill>
                  <a:srgbClr val="495057"/>
                </a:solidFill>
                <a:effectLst/>
                <a:latin typeface="-apple-system"/>
              </a:rPr>
            </a:br>
            <a:endParaRPr lang="en-US" sz="1200" b="0" i="0" dirty="0">
              <a:solidFill>
                <a:srgbClr val="495057"/>
              </a:solidFill>
              <a:effectLst/>
              <a:latin typeface="-apple-system"/>
            </a:endParaRPr>
          </a:p>
          <a:p>
            <a:pPr algn="l">
              <a:buFont typeface="+mj-lt"/>
              <a:buAutoNum type="arabicPeriod"/>
            </a:pPr>
            <a:r>
              <a:rPr lang="en-US" sz="1200" b="1" i="1" dirty="0">
                <a:solidFill>
                  <a:srgbClr val="495057"/>
                </a:solidFill>
                <a:effectLst/>
                <a:latin typeface="-apple-system"/>
              </a:rPr>
              <a:t>CP Property ID: </a:t>
            </a:r>
            <a:r>
              <a:rPr lang="en-US" sz="1200" b="0" i="1" dirty="0">
                <a:solidFill>
                  <a:srgbClr val="495057"/>
                </a:solidFill>
                <a:effectLst/>
                <a:latin typeface="-apple-system"/>
              </a:rPr>
              <a:t>This field is mandatory to be able to send GM report </a:t>
            </a:r>
            <a:endParaRPr lang="en-US" sz="1200" b="0" i="0" dirty="0">
              <a:solidFill>
                <a:srgbClr val="495057"/>
              </a:solidFill>
              <a:effectLst/>
              <a:latin typeface="-apple-system"/>
            </a:endParaRPr>
          </a:p>
          <a:p>
            <a:pPr algn="l">
              <a:buFont typeface="+mj-lt"/>
              <a:buAutoNum type="arabicPeriod"/>
            </a:pPr>
            <a:r>
              <a:rPr lang="en-US" sz="1200" b="1" i="1" dirty="0">
                <a:solidFill>
                  <a:srgbClr val="495057"/>
                </a:solidFill>
                <a:effectLst/>
                <a:latin typeface="-apple-system"/>
              </a:rPr>
              <a:t>Roll up Report: </a:t>
            </a:r>
            <a:r>
              <a:rPr lang="en-US" sz="1200" b="0" i="0" dirty="0">
                <a:solidFill>
                  <a:srgbClr val="495057"/>
                </a:solidFill>
                <a:effectLst/>
                <a:latin typeface="-apple-system"/>
              </a:rPr>
              <a:t>Distribution list for the Roll out report send to corporate. Link: </a:t>
            </a:r>
            <a:r>
              <a:rPr lang="en-US" sz="1200" b="1" i="1" u="none" strike="noStrike" dirty="0">
                <a:solidFill>
                  <a:srgbClr val="00B4CC"/>
                </a:solidFill>
                <a:effectLst/>
                <a:latin typeface="-apple-system"/>
                <a:hlinkClick r:id="rId3"/>
              </a:rPr>
              <a:t>Engineering CM Launch Details</a:t>
            </a:r>
            <a:endParaRPr lang="en-US" sz="1200" b="0" i="0" dirty="0">
              <a:solidFill>
                <a:srgbClr val="495057"/>
              </a:solidFill>
              <a:effectLst/>
              <a:latin typeface="-apple-system"/>
            </a:endParaRPr>
          </a:p>
          <a:p>
            <a:pPr algn="l">
              <a:buFont typeface="+mj-lt"/>
              <a:buAutoNum type="arabicPeriod"/>
            </a:pPr>
            <a:r>
              <a:rPr lang="en-US" sz="1200" b="1" i="0" dirty="0">
                <a:solidFill>
                  <a:srgbClr val="495057"/>
                </a:solidFill>
                <a:effectLst/>
                <a:latin typeface="-apple-system"/>
              </a:rPr>
              <a:t>Commissions Set Up: </a:t>
            </a:r>
            <a:r>
              <a:rPr lang="en-US" sz="1200" b="0" i="0" dirty="0">
                <a:solidFill>
                  <a:srgbClr val="495057"/>
                </a:solidFill>
                <a:effectLst/>
                <a:latin typeface="-apple-system"/>
              </a:rPr>
              <a:t>Go to CP/ Property Preferences, enter the commission requested by the property. Default is 10 (%) field only needs to be updated if the commission is different than 10. Commission field allows you to add up to 2 decimal points. </a:t>
            </a:r>
            <a:r>
              <a:rPr lang="en-US" sz="1200" b="1" i="1" dirty="0">
                <a:solidFill>
                  <a:srgbClr val="495057"/>
                </a:solidFill>
                <a:effectLst/>
                <a:latin typeface="-apple-system"/>
              </a:rPr>
              <a:t>No commission</a:t>
            </a:r>
            <a:r>
              <a:rPr lang="en-US" sz="1200" b="0" i="0" dirty="0">
                <a:solidFill>
                  <a:srgbClr val="495057"/>
                </a:solidFill>
                <a:effectLst/>
                <a:latin typeface="-apple-system"/>
              </a:rPr>
              <a:t>?</a:t>
            </a:r>
            <a:r>
              <a:rPr lang="en-US" sz="1200" b="1" i="0" dirty="0">
                <a:solidFill>
                  <a:srgbClr val="495057"/>
                </a:solidFill>
                <a:effectLst/>
                <a:latin typeface="-apple-system"/>
              </a:rPr>
              <a:t> </a:t>
            </a:r>
            <a:r>
              <a:rPr lang="en-US" sz="1200" b="0" i="0" dirty="0">
                <a:solidFill>
                  <a:srgbClr val="495057"/>
                </a:solidFill>
                <a:effectLst/>
                <a:latin typeface="-apple-system"/>
              </a:rPr>
              <a:t>Leave the field blank</a:t>
            </a:r>
            <a:r>
              <a:rPr lang="en-US" sz="1200" b="1" i="0" dirty="0">
                <a:solidFill>
                  <a:srgbClr val="495057"/>
                </a:solidFill>
                <a:effectLst/>
                <a:latin typeface="-apple-system"/>
              </a:rPr>
              <a:t/>
            </a:r>
            <a:br>
              <a:rPr lang="en-US" sz="1200" b="1" i="0" dirty="0">
                <a:solidFill>
                  <a:srgbClr val="495057"/>
                </a:solidFill>
                <a:effectLst/>
                <a:latin typeface="-apple-system"/>
              </a:rPr>
            </a:br>
            <a:endParaRPr lang="en-US" sz="1200" b="0" i="0" dirty="0">
              <a:solidFill>
                <a:srgbClr val="495057"/>
              </a:solidFill>
              <a:effectLst/>
              <a:latin typeface="-apple-system"/>
            </a:endParaRPr>
          </a:p>
          <a:p>
            <a:pPr algn="l">
              <a:buFont typeface="+mj-lt"/>
              <a:buAutoNum type="arabicPeriod"/>
            </a:pPr>
            <a:r>
              <a:rPr lang="en-US" sz="1200" b="1" i="0" dirty="0">
                <a:solidFill>
                  <a:srgbClr val="495057"/>
                </a:solidFill>
                <a:effectLst/>
                <a:latin typeface="-apple-system"/>
              </a:rPr>
              <a:t>Print Form:</a:t>
            </a:r>
            <a:r>
              <a:rPr lang="en-US" sz="1200" b="0" i="0" dirty="0">
                <a:solidFill>
                  <a:srgbClr val="495057"/>
                </a:solidFill>
                <a:effectLst/>
                <a:latin typeface="-apple-system"/>
              </a:rPr>
              <a:t> To activate the print form functionality in CM, box must be checked</a:t>
            </a:r>
          </a:p>
          <a:p>
            <a:r>
              <a:rPr lang="en-US" sz="1200" dirty="0"/>
              <a:t/>
            </a:r>
            <a:br>
              <a:rPr lang="en-US" sz="1200" dirty="0"/>
            </a:br>
            <a:r>
              <a:rPr lang="en-US" sz="1200" b="0" i="1" dirty="0">
                <a:solidFill>
                  <a:srgbClr val="495057"/>
                </a:solidFill>
                <a:effectLst/>
                <a:latin typeface="-apple-system"/>
              </a:rPr>
              <a:t>**Notes:</a:t>
            </a:r>
            <a:r>
              <a:rPr lang="en-US" sz="1200" b="1" i="0" dirty="0">
                <a:solidFill>
                  <a:srgbClr val="495057"/>
                </a:solidFill>
                <a:effectLst/>
                <a:latin typeface="-apple-system"/>
              </a:rPr>
              <a:t> </a:t>
            </a:r>
            <a:r>
              <a:rPr lang="en-US" sz="1200" dirty="0"/>
              <a:t/>
            </a:r>
            <a:br>
              <a:rPr lang="en-US" sz="1200" dirty="0"/>
            </a:br>
            <a:r>
              <a:rPr lang="en-US" sz="1200" b="0" i="0" dirty="0">
                <a:solidFill>
                  <a:srgbClr val="495057"/>
                </a:solidFill>
                <a:effectLst/>
                <a:latin typeface="-apple-system"/>
              </a:rPr>
              <a:t>Data will be shown in CM after production push</a:t>
            </a:r>
            <a:r>
              <a:rPr lang="en-US" sz="1200" dirty="0"/>
              <a:t/>
            </a:r>
            <a:br>
              <a:rPr lang="en-US" sz="1200" dirty="0"/>
            </a:br>
            <a:r>
              <a:rPr lang="en-US" sz="1200" b="0" i="0" dirty="0">
                <a:solidFill>
                  <a:srgbClr val="495057"/>
                </a:solidFill>
                <a:effectLst/>
                <a:latin typeface="-apple-system"/>
              </a:rPr>
              <a:t>Distribution lists MUST be entered before the launch date in the Integration Tab</a:t>
            </a:r>
          </a:p>
          <a:p>
            <a:endParaRPr lang="en-US" sz="1200" dirty="0">
              <a:solidFill>
                <a:srgbClr val="495057"/>
              </a:solidFill>
              <a:latin typeface="-apple-system"/>
            </a:endParaRPr>
          </a:p>
          <a:p>
            <a:r>
              <a:rPr lang="en-US" sz="1200" b="1" i="0" dirty="0">
                <a:solidFill>
                  <a:srgbClr val="495057"/>
                </a:solidFill>
                <a:effectLst/>
                <a:latin typeface="-apple-system"/>
              </a:rPr>
              <a:t>Click submit at the bottom of the page to save the changes</a:t>
            </a:r>
          </a:p>
        </p:txBody>
      </p:sp>
      <p:pic>
        <p:nvPicPr>
          <p:cNvPr id="11268" name="Picture 4">
            <a:extLst>
              <a:ext uri="{FF2B5EF4-FFF2-40B4-BE49-F238E27FC236}">
                <a16:creationId xmlns:a16="http://schemas.microsoft.com/office/drawing/2014/main" id="{0F32D50B-6F02-4C68-B968-CB41B9CAB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534" y="2791466"/>
            <a:ext cx="3677506" cy="206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4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7 Property CM Activation</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298905" y="819614"/>
            <a:ext cx="7114477" cy="708104"/>
          </a:xfrm>
          <a:prstGeom prst="rect">
            <a:avLst/>
          </a:prstGeom>
          <a:noFill/>
          <a:ln>
            <a:noFill/>
          </a:ln>
        </p:spPr>
        <p:txBody>
          <a:bodyPr spcFirstLastPara="1" wrap="square" lIns="91425" tIns="91425" rIns="91425" bIns="91425" anchor="t" anchorCtr="0">
            <a:noAutofit/>
          </a:bodyPr>
          <a:lstStyle/>
          <a:p>
            <a:pPr algn="l"/>
            <a:r>
              <a:rPr lang="en-US" sz="1200" b="0" i="0" dirty="0">
                <a:solidFill>
                  <a:srgbClr val="495057"/>
                </a:solidFill>
                <a:effectLst/>
                <a:latin typeface="-apple-system"/>
              </a:rPr>
              <a:t>For tiered commissions, separate the using commas (,) keep in mind that the first one you enter is the one that will be shown in the exported report. </a:t>
            </a:r>
            <a:endParaRPr lang="en-US" sz="1200" b="1" i="0" dirty="0">
              <a:solidFill>
                <a:srgbClr val="495057"/>
              </a:solidFill>
              <a:effectLst/>
              <a:latin typeface="-apple-system"/>
            </a:endParaRPr>
          </a:p>
        </p:txBody>
      </p:sp>
      <p:pic>
        <p:nvPicPr>
          <p:cNvPr id="13314" name="Picture 2">
            <a:extLst>
              <a:ext uri="{FF2B5EF4-FFF2-40B4-BE49-F238E27FC236}">
                <a16:creationId xmlns:a16="http://schemas.microsoft.com/office/drawing/2014/main" id="{88A51E35-9EBA-43F4-B455-A99707D2E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834" y="1173666"/>
            <a:ext cx="5638683" cy="96736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3;p13">
            <a:hlinkClick r:id="rId2" action="ppaction://hlinkpres?slideindex=1&amp;slidetitle="/>
            <a:extLst>
              <a:ext uri="{FF2B5EF4-FFF2-40B4-BE49-F238E27FC236}">
                <a16:creationId xmlns:a16="http://schemas.microsoft.com/office/drawing/2014/main" id="{5D66CF8E-F7E8-4927-9ADF-20DD6C342815}"/>
              </a:ext>
            </a:extLst>
          </p:cNvPr>
          <p:cNvSpPr txBox="1"/>
          <p:nvPr/>
        </p:nvSpPr>
        <p:spPr>
          <a:xfrm>
            <a:off x="245007" y="2082011"/>
            <a:ext cx="7114477" cy="708104"/>
          </a:xfrm>
          <a:prstGeom prst="rect">
            <a:avLst/>
          </a:prstGeom>
          <a:noFill/>
          <a:ln>
            <a:noFill/>
          </a:ln>
        </p:spPr>
        <p:txBody>
          <a:bodyPr spcFirstLastPara="1" wrap="square" lIns="91425" tIns="91425" rIns="91425" bIns="91425" anchor="t" anchorCtr="0">
            <a:noAutofit/>
          </a:bodyPr>
          <a:lstStyle/>
          <a:p>
            <a:pPr algn="l"/>
            <a:r>
              <a:rPr lang="en-US" sz="1200" b="0" i="0" dirty="0">
                <a:solidFill>
                  <a:srgbClr val="495057"/>
                </a:solidFill>
                <a:effectLst/>
                <a:latin typeface="-apple-system"/>
              </a:rPr>
              <a:t>Tiered commissions is to display different commission tiers under each offer in CM App. On the Downloaded Incentive report, We can’t calculate Incentives for multiple tiered commission. The commission that will be shown in the report is the one that you entered first, example above: 10%</a:t>
            </a:r>
            <a:endParaRPr lang="en-US" sz="1200" b="1" i="0" dirty="0">
              <a:solidFill>
                <a:srgbClr val="495057"/>
              </a:solidFill>
              <a:effectLst/>
              <a:latin typeface="-apple-system"/>
            </a:endParaRPr>
          </a:p>
        </p:txBody>
      </p:sp>
      <p:pic>
        <p:nvPicPr>
          <p:cNvPr id="13316" name="Picture 4">
            <a:extLst>
              <a:ext uri="{FF2B5EF4-FFF2-40B4-BE49-F238E27FC236}">
                <a16:creationId xmlns:a16="http://schemas.microsoft.com/office/drawing/2014/main" id="{A72988D5-3A43-4896-A809-0DFC8C6F2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887" y="2809326"/>
            <a:ext cx="5781907" cy="96736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73;p13">
            <a:hlinkClick r:id="rId2" action="ppaction://hlinkpres?slideindex=1&amp;slidetitle="/>
            <a:extLst>
              <a:ext uri="{FF2B5EF4-FFF2-40B4-BE49-F238E27FC236}">
                <a16:creationId xmlns:a16="http://schemas.microsoft.com/office/drawing/2014/main" id="{A4170C5F-B43E-4B9F-91EA-B5BE062868C2}"/>
              </a:ext>
            </a:extLst>
          </p:cNvPr>
          <p:cNvSpPr txBox="1"/>
          <p:nvPr/>
        </p:nvSpPr>
        <p:spPr>
          <a:xfrm>
            <a:off x="475466" y="3834883"/>
            <a:ext cx="7114477" cy="1220206"/>
          </a:xfrm>
          <a:prstGeom prst="rect">
            <a:avLst/>
          </a:prstGeom>
          <a:noFill/>
          <a:ln>
            <a:noFill/>
          </a:ln>
        </p:spPr>
        <p:txBody>
          <a:bodyPr spcFirstLastPara="1" wrap="square" lIns="91425" tIns="91425" rIns="91425" bIns="91425" anchor="t" anchorCtr="0">
            <a:noAutofit/>
          </a:bodyPr>
          <a:lstStyle/>
          <a:p>
            <a:pPr algn="l"/>
            <a:r>
              <a:rPr lang="en-US" sz="1200" b="0" i="0" dirty="0">
                <a:solidFill>
                  <a:schemeClr val="bg1">
                    <a:lumMod val="65000"/>
                  </a:schemeClr>
                </a:solidFill>
                <a:effectLst/>
                <a:latin typeface="-apple-system"/>
              </a:rPr>
              <a:t> Enter the Goals on the CM application</a:t>
            </a:r>
          </a:p>
          <a:p>
            <a:pPr algn="l"/>
            <a:r>
              <a:rPr lang="en-US" sz="1200" b="0" i="0" dirty="0">
                <a:solidFill>
                  <a:schemeClr val="bg1">
                    <a:lumMod val="65000"/>
                  </a:schemeClr>
                </a:solidFill>
                <a:effectLst/>
                <a:latin typeface="-apple-system"/>
              </a:rPr>
              <a:t>Monthly goals must be uploaded on the CM app</a:t>
            </a:r>
          </a:p>
          <a:p>
            <a:pPr algn="l"/>
            <a:endParaRPr lang="en-US" sz="1200" b="0" i="0" dirty="0">
              <a:solidFill>
                <a:schemeClr val="bg1">
                  <a:lumMod val="65000"/>
                </a:schemeClr>
              </a:solidFill>
              <a:effectLst/>
              <a:latin typeface="-apple-system"/>
            </a:endParaRPr>
          </a:p>
          <a:p>
            <a:pPr algn="l"/>
            <a:r>
              <a:rPr lang="en-US" sz="1200" b="0" i="0" dirty="0">
                <a:solidFill>
                  <a:schemeClr val="bg1">
                    <a:lumMod val="65000"/>
                  </a:schemeClr>
                </a:solidFill>
                <a:effectLst/>
                <a:latin typeface="-apple-system"/>
              </a:rPr>
              <a:t>For more details, check this link: </a:t>
            </a:r>
            <a:r>
              <a:rPr lang="en-US" sz="1200" b="0" i="0" u="sng" dirty="0">
                <a:solidFill>
                  <a:schemeClr val="bg1"/>
                </a:solidFill>
                <a:effectLst/>
                <a:latin typeface="-apple-system"/>
                <a:hlinkClick r:id="rId5">
                  <a:extLst>
                    <a:ext uri="{A12FA001-AC4F-418D-AE19-62706E023703}">
                      <ahyp:hlinkClr xmlns:ahyp="http://schemas.microsoft.com/office/drawing/2018/hyperlinkcolor" xmlns="" val="tx"/>
                    </a:ext>
                  </a:extLst>
                </a:hlinkClick>
              </a:rPr>
              <a:t>Activate Property on CM-Control Panel</a:t>
            </a:r>
            <a:endParaRPr lang="en-US" sz="1200" b="0" i="0" dirty="0">
              <a:solidFill>
                <a:schemeClr val="bg1"/>
              </a:solidFill>
              <a:effectLst/>
              <a:latin typeface="-apple-system"/>
            </a:endParaRPr>
          </a:p>
          <a:p>
            <a:pPr algn="l"/>
            <a:r>
              <a:rPr lang="en-US" sz="1200" b="0" i="0" dirty="0">
                <a:solidFill>
                  <a:schemeClr val="bg1">
                    <a:lumMod val="65000"/>
                  </a:schemeClr>
                </a:solidFill>
                <a:effectLst/>
                <a:latin typeface="-apple-system"/>
              </a:rPr>
              <a:t>VPN is required</a:t>
            </a:r>
            <a:endParaRPr lang="en-US" sz="1200" b="1" i="0" dirty="0">
              <a:solidFill>
                <a:schemeClr val="bg1">
                  <a:lumMod val="65000"/>
                </a:schemeClr>
              </a:solidFill>
              <a:effectLst/>
              <a:latin typeface="-apple-system"/>
            </a:endParaRPr>
          </a:p>
        </p:txBody>
      </p:sp>
    </p:spTree>
    <p:extLst>
      <p:ext uri="{BB962C8B-B14F-4D97-AF65-F5344CB8AC3E}">
        <p14:creationId xmlns:p14="http://schemas.microsoft.com/office/powerpoint/2010/main" val="1177415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7 Trainer Assignment</a:t>
            </a:r>
            <a:endParaRPr lang="es-ES_tradnl" sz="3000" dirty="0">
              <a:solidFill>
                <a:srgbClr val="0944A1"/>
              </a:solidFill>
              <a:latin typeface="Roboto"/>
              <a:ea typeface="Roboto"/>
              <a:cs typeface="Roboto"/>
              <a:sym typeface="Roboto"/>
            </a:endParaRPr>
          </a:p>
        </p:txBody>
      </p:sp>
      <p:sp>
        <p:nvSpPr>
          <p:cNvPr id="8" name="Google Shape;73;p13">
            <a:hlinkClick r:id="rId2" action="ppaction://hlinkpres?slideindex=1&amp;slidetitle="/>
            <a:extLst>
              <a:ext uri="{FF2B5EF4-FFF2-40B4-BE49-F238E27FC236}">
                <a16:creationId xmlns:a16="http://schemas.microsoft.com/office/drawing/2014/main" id="{E9CB2697-2F3F-44FD-BFF1-4AAECE6E19C6}"/>
              </a:ext>
            </a:extLst>
          </p:cNvPr>
          <p:cNvSpPr txBox="1"/>
          <p:nvPr/>
        </p:nvSpPr>
        <p:spPr>
          <a:xfrm>
            <a:off x="298905" y="819614"/>
            <a:ext cx="7114477" cy="708104"/>
          </a:xfrm>
          <a:prstGeom prst="rect">
            <a:avLst/>
          </a:prstGeom>
          <a:noFill/>
          <a:ln>
            <a:noFill/>
          </a:ln>
        </p:spPr>
        <p:txBody>
          <a:bodyPr spcFirstLastPara="1" wrap="square" lIns="91425" tIns="91425" rIns="91425" bIns="91425" anchor="t" anchorCtr="0">
            <a:noAutofit/>
          </a:bodyPr>
          <a:lstStyle/>
          <a:p>
            <a:pPr algn="l"/>
            <a:r>
              <a:rPr lang="en-US" sz="1200" b="0" i="0" dirty="0">
                <a:solidFill>
                  <a:srgbClr val="495057"/>
                </a:solidFill>
                <a:effectLst/>
                <a:latin typeface="-apple-system"/>
              </a:rPr>
              <a:t>The Implementation Manager will reach out to the Training Manager to request a trainer assignment.</a:t>
            </a:r>
          </a:p>
          <a:p>
            <a:pPr algn="l"/>
            <a:r>
              <a:rPr lang="en-US" sz="1200" dirty="0">
                <a:solidFill>
                  <a:srgbClr val="495057"/>
                </a:solidFill>
                <a:latin typeface="-apple-system"/>
              </a:rPr>
              <a:t>The Training Manager will go into the Salesforce case and assign a Trainer. Salesforce notifies the Trainer and IM and ARM.</a:t>
            </a:r>
            <a:endParaRPr lang="en-US" sz="1200" b="1" i="0" dirty="0">
              <a:solidFill>
                <a:srgbClr val="495057"/>
              </a:solidFill>
              <a:effectLst/>
              <a:latin typeface="-apple-system"/>
            </a:endParaRPr>
          </a:p>
        </p:txBody>
      </p:sp>
      <p:pic>
        <p:nvPicPr>
          <p:cNvPr id="3" name="Picture 2">
            <a:extLst>
              <a:ext uri="{FF2B5EF4-FFF2-40B4-BE49-F238E27FC236}">
                <a16:creationId xmlns:a16="http://schemas.microsoft.com/office/drawing/2014/main" id="{276ADEED-CB6E-4BC3-95F3-6A70A08A3C70}"/>
              </a:ext>
            </a:extLst>
          </p:cNvPr>
          <p:cNvPicPr>
            <a:picLocks noChangeAspect="1"/>
          </p:cNvPicPr>
          <p:nvPr/>
        </p:nvPicPr>
        <p:blipFill>
          <a:blip r:embed="rId3"/>
          <a:stretch>
            <a:fillRect/>
          </a:stretch>
        </p:blipFill>
        <p:spPr>
          <a:xfrm>
            <a:off x="122842" y="2215571"/>
            <a:ext cx="6977925" cy="2841246"/>
          </a:xfrm>
          <a:prstGeom prst="rect">
            <a:avLst/>
          </a:prstGeom>
          <a:ln>
            <a:solidFill>
              <a:schemeClr val="accent1"/>
            </a:solidFill>
          </a:ln>
        </p:spPr>
      </p:pic>
      <p:pic>
        <p:nvPicPr>
          <p:cNvPr id="6" name="Picture 5">
            <a:extLst>
              <a:ext uri="{FF2B5EF4-FFF2-40B4-BE49-F238E27FC236}">
                <a16:creationId xmlns:a16="http://schemas.microsoft.com/office/drawing/2014/main" id="{F2AC1B87-BBC9-4A55-AFD8-2252EF92841F}"/>
              </a:ext>
            </a:extLst>
          </p:cNvPr>
          <p:cNvPicPr>
            <a:picLocks noChangeAspect="1"/>
          </p:cNvPicPr>
          <p:nvPr/>
        </p:nvPicPr>
        <p:blipFill>
          <a:blip r:embed="rId4"/>
          <a:stretch>
            <a:fillRect/>
          </a:stretch>
        </p:blipFill>
        <p:spPr>
          <a:xfrm>
            <a:off x="3906659" y="1510653"/>
            <a:ext cx="5237341" cy="1286816"/>
          </a:xfrm>
          <a:prstGeom prst="rect">
            <a:avLst/>
          </a:prstGeom>
          <a:ln>
            <a:solidFill>
              <a:schemeClr val="accent1"/>
            </a:solidFill>
          </a:ln>
        </p:spPr>
      </p:pic>
    </p:spTree>
    <p:extLst>
      <p:ext uri="{BB962C8B-B14F-4D97-AF65-F5344CB8AC3E}">
        <p14:creationId xmlns:p14="http://schemas.microsoft.com/office/powerpoint/2010/main" val="2371146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98905" y="14660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8 Testing Call</a:t>
            </a:r>
            <a:endParaRPr lang="es-ES_tradnl" sz="3000" dirty="0">
              <a:solidFill>
                <a:srgbClr val="0944A1"/>
              </a:solidFill>
              <a:latin typeface="Roboto"/>
              <a:ea typeface="Roboto"/>
              <a:cs typeface="Roboto"/>
              <a:sym typeface="Roboto"/>
            </a:endParaRPr>
          </a:p>
        </p:txBody>
      </p:sp>
      <p:sp>
        <p:nvSpPr>
          <p:cNvPr id="12" name="Google Shape;73;p13">
            <a:hlinkClick r:id="rId2" action="ppaction://hlinkpres?slideindex=1&amp;slidetitle="/>
            <a:extLst>
              <a:ext uri="{FF2B5EF4-FFF2-40B4-BE49-F238E27FC236}">
                <a16:creationId xmlns:a16="http://schemas.microsoft.com/office/drawing/2014/main" id="{A4170C5F-B43E-4B9F-91EA-B5BE062868C2}"/>
              </a:ext>
            </a:extLst>
          </p:cNvPr>
          <p:cNvSpPr txBox="1"/>
          <p:nvPr/>
        </p:nvSpPr>
        <p:spPr>
          <a:xfrm>
            <a:off x="514496" y="773730"/>
            <a:ext cx="7114477" cy="4177411"/>
          </a:xfrm>
          <a:prstGeom prst="rect">
            <a:avLst/>
          </a:prstGeom>
          <a:noFill/>
          <a:ln>
            <a:noFill/>
          </a:ln>
        </p:spPr>
        <p:txBody>
          <a:bodyPr spcFirstLastPara="1" wrap="square" lIns="91425" tIns="91425" rIns="91425" bIns="91425" anchor="t" anchorCtr="0">
            <a:noAutofit/>
          </a:bodyPr>
          <a:lstStyle/>
          <a:p>
            <a:pPr algn="l"/>
            <a:r>
              <a:rPr lang="en-US" sz="1200" i="0" dirty="0">
                <a:solidFill>
                  <a:schemeClr val="bg1">
                    <a:lumMod val="50000"/>
                  </a:schemeClr>
                </a:solidFill>
                <a:effectLst/>
                <a:latin typeface="-apple-system"/>
              </a:rPr>
              <a:t>IM must schedule 10-15 minutes zoom call with the PM in order to review the following:</a:t>
            </a:r>
          </a:p>
          <a:p>
            <a:pPr algn="l"/>
            <a:endParaRPr lang="en-US" sz="1200" dirty="0">
              <a:solidFill>
                <a:schemeClr val="bg1">
                  <a:lumMod val="50000"/>
                </a:schemeClr>
              </a:solidFill>
              <a:latin typeface="-apple-system"/>
            </a:endParaRPr>
          </a:p>
          <a:p>
            <a:pPr marL="171450" indent="-171450">
              <a:buFont typeface="Arial" panose="020B0604020202020204" pitchFamily="34" charset="0"/>
              <a:buChar char="•"/>
            </a:pPr>
            <a:r>
              <a:rPr lang="en-US" sz="1200" i="0" dirty="0">
                <a:solidFill>
                  <a:schemeClr val="bg1">
                    <a:lumMod val="50000"/>
                  </a:schemeClr>
                </a:solidFill>
                <a:effectLst/>
                <a:latin typeface="-apple-system"/>
              </a:rPr>
              <a:t>Confirm that fixed charges are postin</a:t>
            </a:r>
            <a:r>
              <a:rPr lang="en-US" sz="1200" dirty="0">
                <a:solidFill>
                  <a:schemeClr val="bg1">
                    <a:lumMod val="50000"/>
                  </a:schemeClr>
                </a:solidFill>
                <a:latin typeface="-apple-system"/>
              </a:rPr>
              <a:t>g/removing in Opera - Uses the  app in real time and hits “accepted” for inhouse and due in reservations. *One post per transaction code is recommended.</a:t>
            </a:r>
          </a:p>
          <a:p>
            <a:pPr marL="171450" indent="-171450" algn="l">
              <a:buFont typeface="Arial" panose="020B0604020202020204" pitchFamily="34" charset="0"/>
              <a:buChar char="•"/>
            </a:pPr>
            <a:r>
              <a:rPr lang="en-US" sz="1200" dirty="0">
                <a:solidFill>
                  <a:schemeClr val="bg1">
                    <a:lumMod val="50000"/>
                  </a:schemeClr>
                </a:solidFill>
                <a:latin typeface="-apple-system"/>
              </a:rPr>
              <a:t>Make sure that the rooms inventory is accurate</a:t>
            </a:r>
          </a:p>
          <a:p>
            <a:pPr marL="171450" indent="-171450" algn="l">
              <a:buFont typeface="Arial" panose="020B0604020202020204" pitchFamily="34" charset="0"/>
              <a:buChar char="•"/>
            </a:pPr>
            <a:r>
              <a:rPr lang="en-US" sz="1200" dirty="0">
                <a:solidFill>
                  <a:schemeClr val="bg1">
                    <a:lumMod val="50000"/>
                  </a:schemeClr>
                </a:solidFill>
                <a:latin typeface="-apple-system"/>
              </a:rPr>
              <a:t>Review the offer set in general making sure that there are no odd offers or mistakes and everything is displaying normally.</a:t>
            </a:r>
          </a:p>
          <a:p>
            <a:pPr marL="171450" indent="-171450" algn="l">
              <a:buFont typeface="Arial" panose="020B0604020202020204" pitchFamily="34" charset="0"/>
              <a:buChar char="•"/>
            </a:pPr>
            <a:endParaRPr lang="en-US" sz="1200" dirty="0">
              <a:solidFill>
                <a:schemeClr val="bg1">
                  <a:lumMod val="50000"/>
                </a:schemeClr>
              </a:solidFill>
              <a:latin typeface="-apple-system"/>
            </a:endParaRPr>
          </a:p>
          <a:p>
            <a:pPr algn="l"/>
            <a:endParaRPr lang="en-US" sz="1200" dirty="0">
              <a:solidFill>
                <a:schemeClr val="bg1">
                  <a:lumMod val="50000"/>
                </a:schemeClr>
              </a:solidFill>
              <a:latin typeface="-apple-system"/>
            </a:endParaRPr>
          </a:p>
          <a:p>
            <a:pPr algn="l"/>
            <a:endParaRPr lang="en-US" sz="1200" i="0" dirty="0">
              <a:solidFill>
                <a:schemeClr val="bg1">
                  <a:lumMod val="50000"/>
                </a:schemeClr>
              </a:solidFill>
              <a:effectLst/>
              <a:latin typeface="-apple-system"/>
            </a:endParaRPr>
          </a:p>
          <a:p>
            <a:pPr algn="l"/>
            <a:endParaRPr lang="en-US" sz="1200" dirty="0">
              <a:solidFill>
                <a:schemeClr val="bg1">
                  <a:lumMod val="50000"/>
                </a:schemeClr>
              </a:solidFill>
              <a:latin typeface="-apple-system"/>
            </a:endParaRPr>
          </a:p>
          <a:p>
            <a:pPr algn="l"/>
            <a:endParaRPr lang="en-US" sz="1200" dirty="0">
              <a:solidFill>
                <a:schemeClr val="bg1">
                  <a:lumMod val="50000"/>
                </a:schemeClr>
              </a:solidFill>
              <a:latin typeface="-apple-system"/>
            </a:endParaRPr>
          </a:p>
          <a:p>
            <a:pPr algn="l"/>
            <a:endParaRPr lang="en-US" sz="1200" dirty="0">
              <a:solidFill>
                <a:schemeClr val="bg1">
                  <a:lumMod val="50000"/>
                </a:schemeClr>
              </a:solidFill>
              <a:latin typeface="-apple-system"/>
            </a:endParaRPr>
          </a:p>
          <a:p>
            <a:pPr algn="l"/>
            <a:endParaRPr lang="en-US" sz="1200" dirty="0">
              <a:solidFill>
                <a:schemeClr val="bg1">
                  <a:lumMod val="50000"/>
                </a:schemeClr>
              </a:solidFill>
              <a:latin typeface="-apple-system"/>
            </a:endParaRPr>
          </a:p>
          <a:p>
            <a:pPr algn="l"/>
            <a:endParaRPr lang="en-US" sz="1200" dirty="0">
              <a:solidFill>
                <a:schemeClr val="bg1">
                  <a:lumMod val="50000"/>
                </a:schemeClr>
              </a:solidFill>
              <a:latin typeface="-apple-system"/>
            </a:endParaRPr>
          </a:p>
          <a:p>
            <a:pPr algn="l"/>
            <a:endParaRPr lang="en-US" sz="1200" dirty="0">
              <a:solidFill>
                <a:schemeClr val="bg1">
                  <a:lumMod val="50000"/>
                </a:schemeClr>
              </a:solidFill>
              <a:latin typeface="-apple-system"/>
            </a:endParaRPr>
          </a:p>
          <a:p>
            <a:pPr algn="l"/>
            <a:endParaRPr lang="en-US" sz="1200" dirty="0">
              <a:solidFill>
                <a:schemeClr val="bg1">
                  <a:lumMod val="50000"/>
                </a:schemeClr>
              </a:solidFill>
              <a:latin typeface="-apple-system"/>
            </a:endParaRPr>
          </a:p>
          <a:p>
            <a:pPr algn="l"/>
            <a:r>
              <a:rPr lang="en-US" sz="1200" b="1" dirty="0">
                <a:solidFill>
                  <a:schemeClr val="bg1">
                    <a:lumMod val="50000"/>
                  </a:schemeClr>
                </a:solidFill>
                <a:latin typeface="-apple-system"/>
              </a:rPr>
              <a:t>*In case that fixed charges are not posting then troubleshooting is required.</a:t>
            </a:r>
          </a:p>
          <a:p>
            <a:pPr algn="l"/>
            <a:r>
              <a:rPr lang="en-US" sz="1200" b="1" dirty="0">
                <a:solidFill>
                  <a:schemeClr val="bg1">
                    <a:lumMod val="50000"/>
                  </a:schemeClr>
                </a:solidFill>
                <a:latin typeface="-apple-system"/>
                <a:hlinkClick r:id="rId3">
                  <a:extLst>
                    <a:ext uri="{A12FA001-AC4F-418D-AE19-62706E023703}">
                      <ahyp:hlinkClr xmlns:ahyp="http://schemas.microsoft.com/office/drawing/2018/hyperlinkcolor" xmlns="" val="tx"/>
                    </a:ext>
                  </a:extLst>
                </a:hlinkClick>
              </a:rPr>
              <a:t>https://sites.google.com/nor1.com/newhiretraining/oxi-faq#h.p__kl_JobGC6Ny</a:t>
            </a:r>
            <a:endParaRPr lang="en-US" sz="1200" b="1" dirty="0">
              <a:solidFill>
                <a:schemeClr val="bg1">
                  <a:lumMod val="50000"/>
                </a:schemeClr>
              </a:solidFill>
              <a:latin typeface="-apple-system"/>
            </a:endParaRPr>
          </a:p>
          <a:p>
            <a:endParaRPr lang="en-US" sz="1200" b="1" i="0" dirty="0">
              <a:solidFill>
                <a:schemeClr val="bg1">
                  <a:lumMod val="50000"/>
                </a:schemeClr>
              </a:solidFill>
              <a:effectLst/>
              <a:latin typeface="-apple-system"/>
            </a:endParaRPr>
          </a:p>
          <a:p>
            <a:r>
              <a:rPr lang="en-US" sz="1200" b="1" i="0" dirty="0">
                <a:solidFill>
                  <a:schemeClr val="bg1">
                    <a:lumMod val="50000"/>
                  </a:schemeClr>
                </a:solidFill>
                <a:effectLst/>
                <a:latin typeface="-apple-system"/>
              </a:rPr>
              <a:t>CM Pre Onsite List is Required and must be filled out as well- </a:t>
            </a:r>
            <a:r>
              <a:rPr lang="en-US" sz="1200" b="1" i="0" u="none" strike="noStrike" dirty="0">
                <a:solidFill>
                  <a:schemeClr val="bg1">
                    <a:lumMod val="50000"/>
                  </a:schemeClr>
                </a:solidFill>
                <a:effectLst/>
                <a:latin typeface="-apple-system"/>
                <a:hlinkClick r:id="rId4">
                  <a:extLst>
                    <a:ext uri="{A12FA001-AC4F-418D-AE19-62706E023703}">
                      <ahyp:hlinkClr xmlns:ahyp="http://schemas.microsoft.com/office/drawing/2018/hyperlinkcolor" xmlns="" val="tx"/>
                    </a:ext>
                  </a:extLst>
                </a:hlinkClick>
              </a:rPr>
              <a:t>CM Implementation Pre Onsite Checklist</a:t>
            </a:r>
            <a:r>
              <a:rPr lang="en-US" sz="1200" b="1" i="0" dirty="0">
                <a:solidFill>
                  <a:schemeClr val="bg1">
                    <a:lumMod val="50000"/>
                  </a:schemeClr>
                </a:solidFill>
                <a:effectLst/>
                <a:latin typeface="-apple-system"/>
              </a:rPr>
              <a:t> </a:t>
            </a:r>
            <a:endParaRPr lang="en-US" sz="1200" b="0" i="0" dirty="0">
              <a:solidFill>
                <a:schemeClr val="bg1">
                  <a:lumMod val="50000"/>
                </a:schemeClr>
              </a:solidFill>
              <a:effectLst/>
              <a:latin typeface="-apple-system"/>
            </a:endParaRPr>
          </a:p>
          <a:p>
            <a:pPr algn="l"/>
            <a:endParaRPr lang="en-US" sz="1200" b="1" dirty="0">
              <a:solidFill>
                <a:schemeClr val="bg1">
                  <a:lumMod val="50000"/>
                </a:schemeClr>
              </a:solidFill>
              <a:latin typeface="-apple-system"/>
            </a:endParaRPr>
          </a:p>
          <a:p>
            <a:pPr algn="l"/>
            <a:endParaRPr lang="en-US" sz="1200" b="1" dirty="0">
              <a:solidFill>
                <a:schemeClr val="bg1">
                  <a:lumMod val="65000"/>
                </a:schemeClr>
              </a:solidFill>
              <a:latin typeface="-apple-system"/>
            </a:endParaRPr>
          </a:p>
          <a:p>
            <a:pPr algn="l"/>
            <a:endParaRPr lang="en-US" sz="1200" b="1" dirty="0">
              <a:solidFill>
                <a:schemeClr val="bg1">
                  <a:lumMod val="65000"/>
                </a:schemeClr>
              </a:solidFill>
              <a:latin typeface="-apple-system"/>
            </a:endParaRPr>
          </a:p>
          <a:p>
            <a:pPr algn="l"/>
            <a:endParaRPr lang="en-US" sz="1200" b="1" dirty="0">
              <a:solidFill>
                <a:schemeClr val="bg1">
                  <a:lumMod val="65000"/>
                </a:schemeClr>
              </a:solidFill>
              <a:latin typeface="-apple-system"/>
            </a:endParaRPr>
          </a:p>
        </p:txBody>
      </p:sp>
      <p:pic>
        <p:nvPicPr>
          <p:cNvPr id="3" name="Picture 2" descr="Graphical user interface, text, application&#10;&#10;Description automatically generated">
            <a:extLst>
              <a:ext uri="{FF2B5EF4-FFF2-40B4-BE49-F238E27FC236}">
                <a16:creationId xmlns:a16="http://schemas.microsoft.com/office/drawing/2014/main" id="{6D08D28C-7C36-4765-A366-2EB15829CCA0}"/>
              </a:ext>
            </a:extLst>
          </p:cNvPr>
          <p:cNvPicPr>
            <a:picLocks noChangeAspect="1"/>
          </p:cNvPicPr>
          <p:nvPr/>
        </p:nvPicPr>
        <p:blipFill>
          <a:blip r:embed="rId5"/>
          <a:stretch>
            <a:fillRect/>
          </a:stretch>
        </p:blipFill>
        <p:spPr>
          <a:xfrm>
            <a:off x="4309946" y="2181758"/>
            <a:ext cx="3127917" cy="1754479"/>
          </a:xfrm>
          <a:prstGeom prst="rect">
            <a:avLst/>
          </a:prstGeom>
        </p:spPr>
      </p:pic>
      <p:pic>
        <p:nvPicPr>
          <p:cNvPr id="6" name="Picture 5" descr="Graphical user interface, text, email&#10;&#10;Description automatically generated">
            <a:extLst>
              <a:ext uri="{FF2B5EF4-FFF2-40B4-BE49-F238E27FC236}">
                <a16:creationId xmlns:a16="http://schemas.microsoft.com/office/drawing/2014/main" id="{68790EDE-DE6F-4575-B71D-27123E096BB3}"/>
              </a:ext>
            </a:extLst>
          </p:cNvPr>
          <p:cNvPicPr>
            <a:picLocks noChangeAspect="1"/>
          </p:cNvPicPr>
          <p:nvPr/>
        </p:nvPicPr>
        <p:blipFill>
          <a:blip r:embed="rId6"/>
          <a:stretch>
            <a:fillRect/>
          </a:stretch>
        </p:blipFill>
        <p:spPr>
          <a:xfrm>
            <a:off x="1299116" y="2215525"/>
            <a:ext cx="2527455" cy="1686943"/>
          </a:xfrm>
          <a:prstGeom prst="rect">
            <a:avLst/>
          </a:prstGeom>
        </p:spPr>
      </p:pic>
    </p:spTree>
    <p:extLst>
      <p:ext uri="{BB962C8B-B14F-4D97-AF65-F5344CB8AC3E}">
        <p14:creationId xmlns:p14="http://schemas.microsoft.com/office/powerpoint/2010/main" val="2789104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27085" y="86683"/>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9 Pre Onsite Call – Trainer*</a:t>
            </a:r>
            <a:endParaRPr lang="es-ES_tradnl" sz="3000" dirty="0">
              <a:solidFill>
                <a:srgbClr val="0944A1"/>
              </a:solidFill>
              <a:latin typeface="Roboto"/>
              <a:ea typeface="Roboto"/>
              <a:cs typeface="Roboto"/>
              <a:sym typeface="Roboto"/>
            </a:endParaRPr>
          </a:p>
        </p:txBody>
      </p:sp>
      <p:sp>
        <p:nvSpPr>
          <p:cNvPr id="12" name="Google Shape;73;p13">
            <a:hlinkClick r:id="rId2" action="ppaction://hlinkpres?slideindex=1&amp;slidetitle="/>
            <a:extLst>
              <a:ext uri="{FF2B5EF4-FFF2-40B4-BE49-F238E27FC236}">
                <a16:creationId xmlns:a16="http://schemas.microsoft.com/office/drawing/2014/main" id="{A4170C5F-B43E-4B9F-91EA-B5BE062868C2}"/>
              </a:ext>
            </a:extLst>
          </p:cNvPr>
          <p:cNvSpPr txBox="1"/>
          <p:nvPr/>
        </p:nvSpPr>
        <p:spPr>
          <a:xfrm>
            <a:off x="453165" y="773730"/>
            <a:ext cx="7114477" cy="4177411"/>
          </a:xfrm>
          <a:prstGeom prst="rect">
            <a:avLst/>
          </a:prstGeom>
          <a:noFill/>
          <a:ln>
            <a:noFill/>
          </a:ln>
        </p:spPr>
        <p:txBody>
          <a:bodyPr spcFirstLastPara="1" wrap="square" lIns="91425" tIns="91425" rIns="91425" bIns="91425" anchor="t" anchorCtr="0">
            <a:noAutofit/>
          </a:bodyPr>
          <a:lstStyle/>
          <a:p>
            <a:pPr algn="l"/>
            <a:r>
              <a:rPr lang="en-US" sz="1200" b="1" i="0" dirty="0">
                <a:solidFill>
                  <a:srgbClr val="495057"/>
                </a:solidFill>
                <a:effectLst/>
                <a:latin typeface="-apple-system"/>
              </a:rPr>
              <a:t>Schedule your Pre-onsite Call (1 week prior to launch), required attendees are: Revenue Manager &amp; Front Office Leadership</a:t>
            </a:r>
            <a:r>
              <a:rPr lang="en-US" sz="1200" dirty="0"/>
              <a:t/>
            </a:r>
            <a:br>
              <a:rPr lang="en-US" sz="1200" dirty="0"/>
            </a:br>
            <a:r>
              <a:rPr lang="en-US" sz="1200" dirty="0"/>
              <a:t/>
            </a:r>
            <a:br>
              <a:rPr lang="en-US" sz="1200" dirty="0"/>
            </a:br>
            <a:r>
              <a:rPr lang="en-US" sz="1200" dirty="0"/>
              <a:t>-</a:t>
            </a:r>
            <a:r>
              <a:rPr lang="en-US" sz="1200" b="0" i="0" dirty="0">
                <a:solidFill>
                  <a:srgbClr val="495057"/>
                </a:solidFill>
                <a:effectLst/>
                <a:latin typeface="-apple-system"/>
              </a:rPr>
              <a:t>Obtain attendee list for each training</a:t>
            </a:r>
            <a:r>
              <a:rPr lang="en-US" sz="1200" dirty="0"/>
              <a:t/>
            </a:r>
            <a:br>
              <a:rPr lang="en-US" sz="1200" dirty="0"/>
            </a:br>
            <a:r>
              <a:rPr lang="en-US" sz="1200" dirty="0"/>
              <a:t>-</a:t>
            </a:r>
            <a:r>
              <a:rPr lang="en-US" sz="1200" b="0" i="0" dirty="0">
                <a:solidFill>
                  <a:srgbClr val="495057"/>
                </a:solidFill>
                <a:effectLst/>
                <a:latin typeface="-apple-system"/>
              </a:rPr>
              <a:t>Confirm Executive Leadership Meeting (GM, Director of Finance, Revenue Manager, FOM, Program Manager)</a:t>
            </a:r>
            <a:r>
              <a:rPr lang="en-US" sz="1200" dirty="0"/>
              <a:t/>
            </a:r>
            <a:br>
              <a:rPr lang="en-US" sz="1200" dirty="0"/>
            </a:br>
            <a:r>
              <a:rPr lang="en-US" sz="1200" dirty="0"/>
              <a:t>-</a:t>
            </a:r>
            <a:r>
              <a:rPr lang="en-US" sz="1200" b="0" i="0" dirty="0">
                <a:solidFill>
                  <a:srgbClr val="495057"/>
                </a:solidFill>
                <a:effectLst/>
                <a:latin typeface="-apple-system"/>
              </a:rPr>
              <a:t>Confirm Program Manager (liaison between Nor1 and Hotel)</a:t>
            </a:r>
            <a:r>
              <a:rPr lang="en-US" sz="1200" dirty="0"/>
              <a:t/>
            </a:r>
            <a:br>
              <a:rPr lang="en-US" sz="1200" dirty="0"/>
            </a:br>
            <a:r>
              <a:rPr lang="en-US" sz="1200" dirty="0"/>
              <a:t>-</a:t>
            </a:r>
            <a:r>
              <a:rPr lang="en-US" sz="1200" b="0" i="0" dirty="0">
                <a:solidFill>
                  <a:srgbClr val="495057"/>
                </a:solidFill>
                <a:effectLst/>
                <a:latin typeface="-apple-system"/>
              </a:rPr>
              <a:t>Confirm Program Manager meeting on day of arrival</a:t>
            </a:r>
            <a:r>
              <a:rPr lang="en-US" sz="1200" dirty="0"/>
              <a:t/>
            </a:r>
            <a:br>
              <a:rPr lang="en-US" sz="1200" dirty="0"/>
            </a:br>
            <a:r>
              <a:rPr lang="en-US" sz="1200" dirty="0"/>
              <a:t>-</a:t>
            </a:r>
            <a:r>
              <a:rPr lang="en-US" sz="1200" b="0" i="0" dirty="0">
                <a:solidFill>
                  <a:srgbClr val="495057"/>
                </a:solidFill>
                <a:effectLst/>
                <a:latin typeface="-apple-system"/>
              </a:rPr>
              <a:t>Request front desk check-in standards - to be utilized during training</a:t>
            </a:r>
            <a:r>
              <a:rPr lang="en-US" sz="1200" dirty="0"/>
              <a:t/>
            </a:r>
            <a:br>
              <a:rPr lang="en-US" sz="1200" dirty="0"/>
            </a:br>
            <a:r>
              <a:rPr lang="en-US" sz="1200" dirty="0"/>
              <a:t>-</a:t>
            </a:r>
            <a:r>
              <a:rPr lang="en-US" sz="1200" b="0" i="0" dirty="0">
                <a:solidFill>
                  <a:srgbClr val="495057"/>
                </a:solidFill>
                <a:effectLst/>
                <a:latin typeface="-apple-system"/>
              </a:rPr>
              <a:t>Confirm any additional exclusions</a:t>
            </a:r>
            <a:r>
              <a:rPr lang="en-US" sz="1200" dirty="0"/>
              <a:t/>
            </a:r>
            <a:br>
              <a:rPr lang="en-US" sz="1200" dirty="0"/>
            </a:br>
            <a:r>
              <a:rPr lang="en-US" sz="1200" dirty="0"/>
              <a:t>-</a:t>
            </a:r>
            <a:r>
              <a:rPr lang="en-US" sz="1200" b="0" i="0" dirty="0">
                <a:solidFill>
                  <a:srgbClr val="495057"/>
                </a:solidFill>
                <a:effectLst/>
                <a:latin typeface="-apple-system"/>
              </a:rPr>
              <a:t>Confirm Go Live Date (after first training or final training)</a:t>
            </a:r>
            <a:r>
              <a:rPr lang="en-US" sz="1200" dirty="0"/>
              <a:t/>
            </a:r>
            <a:br>
              <a:rPr lang="en-US" sz="1200" dirty="0"/>
            </a:br>
            <a:r>
              <a:rPr lang="en-US" sz="1200" dirty="0"/>
              <a:t>-</a:t>
            </a:r>
            <a:r>
              <a:rPr lang="en-US" sz="1200" b="0" i="0" dirty="0">
                <a:solidFill>
                  <a:srgbClr val="495057"/>
                </a:solidFill>
                <a:effectLst/>
                <a:latin typeface="-apple-system"/>
              </a:rPr>
              <a:t>Send Post Launch Report to Hotel - review criteria used to determine whether hotel is set up to be successful</a:t>
            </a:r>
            <a:r>
              <a:rPr lang="en-US" sz="1200" dirty="0"/>
              <a:t/>
            </a:r>
            <a:br>
              <a:rPr lang="en-US" sz="1200" dirty="0"/>
            </a:br>
            <a:r>
              <a:rPr lang="en-US" sz="1200" dirty="0"/>
              <a:t/>
            </a:r>
            <a:br>
              <a:rPr lang="en-US" sz="1200" dirty="0"/>
            </a:br>
            <a:r>
              <a:rPr lang="en-US" sz="1200" b="1" i="0" dirty="0">
                <a:solidFill>
                  <a:srgbClr val="495057"/>
                </a:solidFill>
                <a:effectLst/>
                <a:latin typeface="-apple-system"/>
              </a:rPr>
              <a:t>Prepare</a:t>
            </a:r>
            <a:r>
              <a:rPr lang="en-US" sz="1200" dirty="0"/>
              <a:t/>
            </a:r>
            <a:br>
              <a:rPr lang="en-US" sz="1200" dirty="0"/>
            </a:br>
            <a:r>
              <a:rPr lang="en-US" sz="1200" dirty="0"/>
              <a:t>-</a:t>
            </a:r>
            <a:r>
              <a:rPr lang="en-US" sz="1200" b="0" i="0" dirty="0">
                <a:solidFill>
                  <a:srgbClr val="495057"/>
                </a:solidFill>
                <a:effectLst/>
                <a:latin typeface="-apple-system"/>
              </a:rPr>
              <a:t>Review your presentations</a:t>
            </a:r>
            <a:r>
              <a:rPr lang="en-US" sz="1200" dirty="0"/>
              <a:t/>
            </a:r>
            <a:br>
              <a:rPr lang="en-US" sz="1200" dirty="0"/>
            </a:br>
            <a:r>
              <a:rPr lang="en-US" sz="1200" dirty="0"/>
              <a:t>-</a:t>
            </a:r>
            <a:r>
              <a:rPr lang="en-US" sz="1200" b="0" i="0" dirty="0">
                <a:solidFill>
                  <a:srgbClr val="495057"/>
                </a:solidFill>
                <a:effectLst/>
                <a:latin typeface="-apple-system"/>
              </a:rPr>
              <a:t>Print and bring copies of presentations/checklists/agendas</a:t>
            </a:r>
            <a:r>
              <a:rPr lang="en-US" sz="1200" dirty="0"/>
              <a:t/>
            </a:r>
            <a:br>
              <a:rPr lang="en-US" sz="1200" dirty="0"/>
            </a:br>
            <a:r>
              <a:rPr lang="en-US" sz="1200" dirty="0"/>
              <a:t/>
            </a:r>
            <a:br>
              <a:rPr lang="en-US" sz="1200" dirty="0"/>
            </a:br>
            <a:r>
              <a:rPr lang="en-US" sz="1200" b="1" i="0" dirty="0">
                <a:solidFill>
                  <a:srgbClr val="495057"/>
                </a:solidFill>
                <a:effectLst/>
                <a:latin typeface="-apple-system"/>
              </a:rPr>
              <a:t>Training materials</a:t>
            </a:r>
            <a:r>
              <a:rPr lang="en-US" sz="1200" dirty="0"/>
              <a:t/>
            </a:r>
            <a:br>
              <a:rPr lang="en-US" sz="1200" dirty="0"/>
            </a:br>
            <a:r>
              <a:rPr lang="en-US" sz="1200" dirty="0"/>
              <a:t/>
            </a:r>
            <a:br>
              <a:rPr lang="en-US" sz="1200" dirty="0"/>
            </a:br>
            <a:r>
              <a:rPr lang="en-US" sz="1200" b="0" i="0" u="none" strike="noStrike" dirty="0">
                <a:solidFill>
                  <a:schemeClr val="bg1"/>
                </a:solidFill>
                <a:effectLst/>
                <a:latin typeface="-apple-system"/>
                <a:hlinkClick r:id="rId3">
                  <a:extLst>
                    <a:ext uri="{A12FA001-AC4F-418D-AE19-62706E023703}">
                      <ahyp:hlinkClr xmlns:ahyp="http://schemas.microsoft.com/office/drawing/2018/hyperlinkcolor" xmlns="" val="tx"/>
                    </a:ext>
                  </a:extLst>
                </a:hlinkClick>
              </a:rPr>
              <a:t>OXI 2 Way Integration external training materials</a:t>
            </a:r>
            <a:r>
              <a:rPr lang="en-US" sz="1200" dirty="0"/>
              <a:t/>
            </a:r>
            <a:br>
              <a:rPr lang="en-US" sz="1200" dirty="0"/>
            </a:br>
            <a:endParaRPr lang="en-US" sz="1200" b="1" dirty="0">
              <a:solidFill>
                <a:schemeClr val="bg1">
                  <a:lumMod val="50000"/>
                </a:schemeClr>
              </a:solidFill>
              <a:latin typeface="-apple-system"/>
            </a:endParaRPr>
          </a:p>
          <a:p>
            <a:pPr algn="l"/>
            <a:endParaRPr lang="en-US" sz="1200" b="1" dirty="0">
              <a:solidFill>
                <a:schemeClr val="bg1">
                  <a:lumMod val="65000"/>
                </a:schemeClr>
              </a:solidFill>
              <a:latin typeface="-apple-system"/>
            </a:endParaRPr>
          </a:p>
          <a:p>
            <a:pPr algn="l"/>
            <a:endParaRPr lang="en-US" sz="1200" b="1" dirty="0">
              <a:solidFill>
                <a:schemeClr val="bg1">
                  <a:lumMod val="65000"/>
                </a:schemeClr>
              </a:solidFill>
              <a:latin typeface="-apple-system"/>
            </a:endParaRPr>
          </a:p>
          <a:p>
            <a:pPr algn="l"/>
            <a:endParaRPr lang="en-US" sz="1200" b="1" dirty="0">
              <a:solidFill>
                <a:schemeClr val="bg1">
                  <a:lumMod val="65000"/>
                </a:schemeClr>
              </a:solidFill>
              <a:latin typeface="-apple-system"/>
            </a:endParaRPr>
          </a:p>
        </p:txBody>
      </p:sp>
    </p:spTree>
    <p:extLst>
      <p:ext uri="{BB962C8B-B14F-4D97-AF65-F5344CB8AC3E}">
        <p14:creationId xmlns:p14="http://schemas.microsoft.com/office/powerpoint/2010/main" val="1200404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27085" y="86683"/>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10 Onsite – Trainer*</a:t>
            </a:r>
            <a:endParaRPr lang="es-ES_tradnl" sz="3000" dirty="0">
              <a:solidFill>
                <a:srgbClr val="0944A1"/>
              </a:solidFill>
              <a:latin typeface="Roboto"/>
              <a:ea typeface="Roboto"/>
              <a:cs typeface="Roboto"/>
              <a:sym typeface="Roboto"/>
            </a:endParaRPr>
          </a:p>
        </p:txBody>
      </p:sp>
      <p:sp>
        <p:nvSpPr>
          <p:cNvPr id="12" name="Google Shape;73;p13">
            <a:hlinkClick r:id="rId2" action="ppaction://hlinkpres?slideindex=1&amp;slidetitle="/>
            <a:extLst>
              <a:ext uri="{FF2B5EF4-FFF2-40B4-BE49-F238E27FC236}">
                <a16:creationId xmlns:a16="http://schemas.microsoft.com/office/drawing/2014/main" id="{A4170C5F-B43E-4B9F-91EA-B5BE062868C2}"/>
              </a:ext>
            </a:extLst>
          </p:cNvPr>
          <p:cNvSpPr txBox="1"/>
          <p:nvPr/>
        </p:nvSpPr>
        <p:spPr>
          <a:xfrm>
            <a:off x="453165" y="640638"/>
            <a:ext cx="7114477" cy="4824182"/>
          </a:xfrm>
          <a:prstGeom prst="rect">
            <a:avLst/>
          </a:prstGeom>
          <a:noFill/>
          <a:ln>
            <a:noFill/>
          </a:ln>
        </p:spPr>
        <p:txBody>
          <a:bodyPr spcFirstLastPara="1" wrap="square" lIns="91425" tIns="91425" rIns="91425" bIns="91425" anchor="t" anchorCtr="0">
            <a:noAutofit/>
          </a:bodyPr>
          <a:lstStyle/>
          <a:p>
            <a:pPr algn="l"/>
            <a:r>
              <a:rPr lang="en-US" sz="1200" b="1" i="0" dirty="0">
                <a:solidFill>
                  <a:schemeClr val="bg1">
                    <a:lumMod val="50000"/>
                  </a:schemeClr>
                </a:solidFill>
                <a:effectLst/>
                <a:latin typeface="-apple-system"/>
              </a:rPr>
              <a:t>AT PROPERTY ARRIVAL</a:t>
            </a:r>
            <a:r>
              <a:rPr lang="en-US" sz="1200" dirty="0">
                <a:solidFill>
                  <a:schemeClr val="bg1">
                    <a:lumMod val="50000"/>
                  </a:schemeClr>
                </a:solidFill>
              </a:rPr>
              <a:t/>
            </a:r>
            <a:br>
              <a:rPr lang="en-US" sz="1200" dirty="0">
                <a:solidFill>
                  <a:schemeClr val="bg1">
                    <a:lumMod val="50000"/>
                  </a:schemeClr>
                </a:solidFill>
              </a:rPr>
            </a:br>
            <a:r>
              <a:rPr lang="en-US" sz="1200" dirty="0">
                <a:solidFill>
                  <a:schemeClr val="bg1">
                    <a:lumMod val="50000"/>
                  </a:schemeClr>
                </a:solidFill>
              </a:rPr>
              <a:t/>
            </a:r>
            <a:br>
              <a:rPr lang="en-US" sz="1200" dirty="0">
                <a:solidFill>
                  <a:schemeClr val="bg1">
                    <a:lumMod val="50000"/>
                  </a:schemeClr>
                </a:solidFill>
              </a:rPr>
            </a:br>
            <a:r>
              <a:rPr lang="en-US" sz="1200" b="1" i="0" dirty="0">
                <a:solidFill>
                  <a:schemeClr val="bg1">
                    <a:lumMod val="50000"/>
                  </a:schemeClr>
                </a:solidFill>
                <a:effectLst/>
                <a:latin typeface="-apple-system"/>
              </a:rPr>
              <a:t>Front Desk Terminal(s) - Application Link:</a:t>
            </a:r>
            <a:r>
              <a:rPr lang="en-US" sz="1200" b="0" i="0" dirty="0">
                <a:solidFill>
                  <a:schemeClr val="bg1">
                    <a:lumMod val="50000"/>
                  </a:schemeClr>
                </a:solidFill>
                <a:effectLst/>
                <a:latin typeface="-apple-system"/>
              </a:rPr>
              <a:t>  If the hotel has not already loaded the desktop link/Icon verify the website on the front desk PCs (If the hotel has loaded the link ensure you can successfully login - May need to work with property on whitelisting Nor1 IP Address). </a:t>
            </a:r>
            <a:r>
              <a:rPr lang="en-US" sz="1200" b="0" i="1" dirty="0">
                <a:solidFill>
                  <a:schemeClr val="bg1">
                    <a:lumMod val="50000"/>
                  </a:schemeClr>
                </a:solidFill>
                <a:effectLst/>
                <a:latin typeface="-apple-system"/>
              </a:rPr>
              <a:t>*Desktop link is part of the attachments in step 2 of this document.</a:t>
            </a:r>
            <a:r>
              <a:rPr lang="en-US" sz="1200" dirty="0">
                <a:solidFill>
                  <a:schemeClr val="bg1">
                    <a:lumMod val="50000"/>
                  </a:schemeClr>
                </a:solidFill>
              </a:rPr>
              <a:t/>
            </a:r>
            <a:br>
              <a:rPr lang="en-US" sz="1200" dirty="0">
                <a:solidFill>
                  <a:schemeClr val="bg1">
                    <a:lumMod val="50000"/>
                  </a:schemeClr>
                </a:solidFill>
              </a:rPr>
            </a:br>
            <a:r>
              <a:rPr lang="en-US" sz="1200" dirty="0">
                <a:solidFill>
                  <a:schemeClr val="bg1">
                    <a:lumMod val="50000"/>
                  </a:schemeClr>
                </a:solidFill>
              </a:rPr>
              <a:t/>
            </a:r>
            <a:br>
              <a:rPr lang="en-US" sz="1200" dirty="0">
                <a:solidFill>
                  <a:schemeClr val="bg1">
                    <a:lumMod val="50000"/>
                  </a:schemeClr>
                </a:solidFill>
              </a:rPr>
            </a:br>
            <a:r>
              <a:rPr lang="en-US" sz="1200" b="1" i="0" dirty="0">
                <a:solidFill>
                  <a:schemeClr val="bg1">
                    <a:lumMod val="50000"/>
                  </a:schemeClr>
                </a:solidFill>
                <a:effectLst/>
                <a:latin typeface="-apple-system"/>
              </a:rPr>
              <a:t>Meeting Day of Arrival </a:t>
            </a:r>
            <a:r>
              <a:rPr lang="en-US" sz="1200" dirty="0">
                <a:solidFill>
                  <a:schemeClr val="bg1">
                    <a:lumMod val="50000"/>
                  </a:schemeClr>
                </a:solidFill>
              </a:rPr>
              <a:t/>
            </a:r>
            <a:br>
              <a:rPr lang="en-US" sz="1200" dirty="0">
                <a:solidFill>
                  <a:schemeClr val="bg1">
                    <a:lumMod val="50000"/>
                  </a:schemeClr>
                </a:solidFill>
              </a:rPr>
            </a:br>
            <a:r>
              <a:rPr lang="en-US" sz="1200" dirty="0">
                <a:solidFill>
                  <a:schemeClr val="bg1">
                    <a:lumMod val="50000"/>
                  </a:schemeClr>
                </a:solidFill>
              </a:rPr>
              <a:t/>
            </a:r>
            <a:br>
              <a:rPr lang="en-US" sz="1200" dirty="0">
                <a:solidFill>
                  <a:schemeClr val="bg1">
                    <a:lumMod val="50000"/>
                  </a:schemeClr>
                </a:solidFill>
              </a:rPr>
            </a:br>
            <a:r>
              <a:rPr lang="en-US" sz="1200" b="0" i="1" dirty="0">
                <a:solidFill>
                  <a:schemeClr val="bg1">
                    <a:lumMod val="50000"/>
                  </a:schemeClr>
                </a:solidFill>
                <a:effectLst/>
                <a:latin typeface="-apple-system"/>
              </a:rPr>
              <a:t>Verify any last-minute business rules </a:t>
            </a:r>
            <a:r>
              <a:rPr lang="en-US" sz="1200" b="0" i="0" dirty="0">
                <a:solidFill>
                  <a:schemeClr val="bg1">
                    <a:lumMod val="50000"/>
                  </a:schemeClr>
                </a:solidFill>
                <a:effectLst/>
                <a:latin typeface="-apple-system"/>
              </a:rPr>
              <a:t>- Program Manager</a:t>
            </a:r>
            <a:r>
              <a:rPr lang="en-US" sz="1200" dirty="0">
                <a:solidFill>
                  <a:schemeClr val="bg1">
                    <a:lumMod val="50000"/>
                  </a:schemeClr>
                </a:solidFill>
              </a:rPr>
              <a:t/>
            </a:r>
            <a:br>
              <a:rPr lang="en-US" sz="1200" dirty="0">
                <a:solidFill>
                  <a:schemeClr val="bg1">
                    <a:lumMod val="50000"/>
                  </a:schemeClr>
                </a:solidFill>
              </a:rPr>
            </a:br>
            <a:r>
              <a:rPr lang="en-US" sz="1200" b="0" i="1" dirty="0">
                <a:solidFill>
                  <a:schemeClr val="bg1">
                    <a:lumMod val="50000"/>
                  </a:schemeClr>
                </a:solidFill>
                <a:effectLst/>
                <a:latin typeface="-apple-system"/>
              </a:rPr>
              <a:t>Verify if meeting room is ready with all requirements (view checklist)</a:t>
            </a:r>
            <a:r>
              <a:rPr lang="en-US" sz="1200" dirty="0">
                <a:solidFill>
                  <a:schemeClr val="bg1">
                    <a:lumMod val="50000"/>
                  </a:schemeClr>
                </a:solidFill>
              </a:rPr>
              <a:t/>
            </a:r>
            <a:br>
              <a:rPr lang="en-US" sz="1200" dirty="0">
                <a:solidFill>
                  <a:schemeClr val="bg1">
                    <a:lumMod val="50000"/>
                  </a:schemeClr>
                </a:solidFill>
              </a:rPr>
            </a:br>
            <a:r>
              <a:rPr lang="en-US" sz="1200" b="0" i="1" dirty="0">
                <a:solidFill>
                  <a:schemeClr val="bg1">
                    <a:lumMod val="50000"/>
                  </a:schemeClr>
                </a:solidFill>
                <a:effectLst/>
                <a:latin typeface="-apple-system"/>
              </a:rPr>
              <a:t>Executive Leadership Meeting</a:t>
            </a:r>
            <a:r>
              <a:rPr lang="en-US" sz="1200" b="0" i="0" dirty="0">
                <a:solidFill>
                  <a:schemeClr val="bg1">
                    <a:lumMod val="50000"/>
                  </a:schemeClr>
                </a:solidFill>
                <a:effectLst/>
                <a:latin typeface="-apple-system"/>
              </a:rPr>
              <a:t>, review your ppt presentation</a:t>
            </a:r>
            <a:r>
              <a:rPr lang="en-US" sz="1200" dirty="0">
                <a:solidFill>
                  <a:schemeClr val="bg1">
                    <a:lumMod val="50000"/>
                  </a:schemeClr>
                </a:solidFill>
              </a:rPr>
              <a:t/>
            </a:r>
            <a:br>
              <a:rPr lang="en-US" sz="1200" dirty="0">
                <a:solidFill>
                  <a:schemeClr val="bg1">
                    <a:lumMod val="50000"/>
                  </a:schemeClr>
                </a:solidFill>
              </a:rPr>
            </a:br>
            <a:r>
              <a:rPr lang="en-US" sz="1200" b="0" i="1" dirty="0">
                <a:solidFill>
                  <a:schemeClr val="bg1">
                    <a:lumMod val="50000"/>
                  </a:schemeClr>
                </a:solidFill>
                <a:effectLst/>
                <a:latin typeface="-apple-system"/>
              </a:rPr>
              <a:t>Verify Matrix (Blockings) for the next 7-10 days: </a:t>
            </a:r>
            <a:r>
              <a:rPr lang="en-US" sz="1200" b="0" i="0" dirty="0">
                <a:solidFill>
                  <a:schemeClr val="bg1">
                    <a:lumMod val="50000"/>
                  </a:schemeClr>
                </a:solidFill>
                <a:effectLst/>
                <a:latin typeface="-apple-system"/>
              </a:rPr>
              <a:t>You should check the availability for the next days. If the hotels pre-blocks everything to balance their inventory, there are virtually almost no upgrade opportunities, so ideally they should block as little as possible.</a:t>
            </a:r>
            <a:r>
              <a:rPr lang="en-US" sz="1200" dirty="0">
                <a:solidFill>
                  <a:schemeClr val="bg1">
                    <a:lumMod val="50000"/>
                  </a:schemeClr>
                </a:solidFill>
              </a:rPr>
              <a:t/>
            </a:r>
            <a:br>
              <a:rPr lang="en-US" sz="1200" dirty="0">
                <a:solidFill>
                  <a:schemeClr val="bg1">
                    <a:lumMod val="50000"/>
                  </a:schemeClr>
                </a:solidFill>
              </a:rPr>
            </a:br>
            <a:r>
              <a:rPr lang="en-US" sz="1200" b="0" i="1" dirty="0">
                <a:solidFill>
                  <a:schemeClr val="bg1">
                    <a:lumMod val="50000"/>
                  </a:schemeClr>
                </a:solidFill>
                <a:effectLst/>
                <a:latin typeface="-apple-system"/>
              </a:rPr>
              <a:t>Designate an area in the back office for “Check in Merchandiser Recognition Board”.</a:t>
            </a:r>
            <a:r>
              <a:rPr lang="en-US" sz="1200" b="0" i="0" dirty="0">
                <a:solidFill>
                  <a:schemeClr val="bg1">
                    <a:lumMod val="50000"/>
                  </a:schemeClr>
                </a:solidFill>
                <a:effectLst/>
                <a:latin typeface="-apple-system"/>
              </a:rPr>
              <a:t> Whiteboard brought by Nor1</a:t>
            </a:r>
            <a:r>
              <a:rPr lang="en-US" sz="1200" dirty="0">
                <a:solidFill>
                  <a:schemeClr val="bg1">
                    <a:lumMod val="50000"/>
                  </a:schemeClr>
                </a:solidFill>
              </a:rPr>
              <a:t/>
            </a:r>
            <a:br>
              <a:rPr lang="en-US" sz="1200" dirty="0">
                <a:solidFill>
                  <a:schemeClr val="bg1">
                    <a:lumMod val="50000"/>
                  </a:schemeClr>
                </a:solidFill>
              </a:rPr>
            </a:br>
            <a:r>
              <a:rPr lang="en-US" sz="1200" dirty="0">
                <a:solidFill>
                  <a:schemeClr val="bg1">
                    <a:lumMod val="50000"/>
                  </a:schemeClr>
                </a:solidFill>
              </a:rPr>
              <a:t/>
            </a:r>
            <a:br>
              <a:rPr lang="en-US" sz="1200" dirty="0">
                <a:solidFill>
                  <a:schemeClr val="bg1">
                    <a:lumMod val="50000"/>
                  </a:schemeClr>
                </a:solidFill>
              </a:rPr>
            </a:br>
            <a:r>
              <a:rPr lang="en-US" sz="1200" b="1" i="0" dirty="0">
                <a:solidFill>
                  <a:schemeClr val="bg1">
                    <a:lumMod val="50000"/>
                  </a:schemeClr>
                </a:solidFill>
                <a:effectLst/>
                <a:latin typeface="-apple-system"/>
              </a:rPr>
              <a:t>CM Users:</a:t>
            </a:r>
            <a:r>
              <a:rPr lang="en-US" sz="1200" b="0" i="0" dirty="0">
                <a:solidFill>
                  <a:schemeClr val="bg1">
                    <a:lumMod val="50000"/>
                  </a:schemeClr>
                </a:solidFill>
                <a:effectLst/>
                <a:latin typeface="-apple-system"/>
              </a:rPr>
              <a:t> Create and or update the property users to have CM access, right before each training session. If possible, have them to login </a:t>
            </a:r>
            <a:r>
              <a:rPr lang="en-US" sz="1200" b="0" i="0" dirty="0" err="1">
                <a:solidFill>
                  <a:schemeClr val="bg1">
                    <a:lumMod val="50000"/>
                  </a:schemeClr>
                </a:solidFill>
                <a:effectLst/>
                <a:latin typeface="-apple-system"/>
              </a:rPr>
              <a:t>righ</a:t>
            </a:r>
            <a:r>
              <a:rPr lang="en-US" sz="1200" b="0" i="0" dirty="0">
                <a:solidFill>
                  <a:schemeClr val="bg1">
                    <a:lumMod val="50000"/>
                  </a:schemeClr>
                </a:solidFill>
                <a:effectLst/>
                <a:latin typeface="-apple-system"/>
              </a:rPr>
              <a:t> after the training using your computer, that way you ensure that they have access and can start using CM </a:t>
            </a:r>
            <a:r>
              <a:rPr lang="en-US" sz="1200" b="0" i="0" dirty="0" err="1">
                <a:solidFill>
                  <a:schemeClr val="bg1">
                    <a:lumMod val="50000"/>
                  </a:schemeClr>
                </a:solidFill>
                <a:effectLst/>
                <a:latin typeface="-apple-system"/>
              </a:rPr>
              <a:t>inmediately</a:t>
            </a:r>
            <a:r>
              <a:rPr lang="en-US" sz="1200" b="0" i="0" dirty="0">
                <a:solidFill>
                  <a:schemeClr val="bg1">
                    <a:lumMod val="50000"/>
                  </a:schemeClr>
                </a:solidFill>
                <a:effectLst/>
                <a:latin typeface="-apple-system"/>
              </a:rPr>
              <a:t>. </a:t>
            </a:r>
            <a:r>
              <a:rPr lang="en-US" sz="1200" b="0" i="0" u="none" strike="noStrike" dirty="0">
                <a:solidFill>
                  <a:schemeClr val="bg1">
                    <a:lumMod val="50000"/>
                  </a:schemeClr>
                </a:solidFill>
                <a:effectLst/>
                <a:latin typeface="-apple-system"/>
                <a:hlinkClick r:id="rId3">
                  <a:extLst>
                    <a:ext uri="{A12FA001-AC4F-418D-AE19-62706E023703}">
                      <ahyp:hlinkClr xmlns:ahyp="http://schemas.microsoft.com/office/drawing/2018/hyperlinkcolor" xmlns="" val="tx"/>
                    </a:ext>
                  </a:extLst>
                </a:hlinkClick>
              </a:rPr>
              <a:t>How to create or update CM users</a:t>
            </a:r>
            <a:r>
              <a:rPr lang="en-US" sz="1200" b="0" i="0" dirty="0">
                <a:solidFill>
                  <a:schemeClr val="bg1">
                    <a:lumMod val="50000"/>
                  </a:schemeClr>
                </a:solidFill>
                <a:effectLst/>
                <a:latin typeface="-apple-system"/>
              </a:rPr>
              <a:t> </a:t>
            </a:r>
            <a:r>
              <a:rPr lang="en-US" sz="1200" b="1" i="0" dirty="0">
                <a:solidFill>
                  <a:schemeClr val="bg1">
                    <a:lumMod val="50000"/>
                  </a:schemeClr>
                </a:solidFill>
                <a:effectLst/>
                <a:latin typeface="-apple-system"/>
              </a:rPr>
              <a:t>IMPORTANT: </a:t>
            </a:r>
            <a:r>
              <a:rPr lang="en-US" sz="1200" b="0" i="0" dirty="0">
                <a:solidFill>
                  <a:schemeClr val="bg1">
                    <a:lumMod val="50000"/>
                  </a:schemeClr>
                </a:solidFill>
                <a:effectLst/>
                <a:latin typeface="-apple-system"/>
              </a:rPr>
              <a:t>CM users </a:t>
            </a:r>
            <a:r>
              <a:rPr lang="en-US" sz="1200" b="0" i="0" dirty="0" err="1">
                <a:solidFill>
                  <a:schemeClr val="bg1">
                    <a:lumMod val="50000"/>
                  </a:schemeClr>
                </a:solidFill>
                <a:effectLst/>
                <a:latin typeface="-apple-system"/>
              </a:rPr>
              <a:t>shouldnt</a:t>
            </a:r>
            <a:r>
              <a:rPr lang="en-US" sz="1200" b="0" i="0" dirty="0">
                <a:solidFill>
                  <a:schemeClr val="bg1">
                    <a:lumMod val="50000"/>
                  </a:schemeClr>
                </a:solidFill>
                <a:effectLst/>
                <a:latin typeface="-apple-system"/>
              </a:rPr>
              <a:t> have access to GOV, please make sure to remove it one by one from Old Admin Use</a:t>
            </a:r>
            <a:r>
              <a:rPr lang="en-US" sz="1200" b="0" i="0" dirty="0">
                <a:solidFill>
                  <a:srgbClr val="495057"/>
                </a:solidFill>
                <a:effectLst/>
                <a:latin typeface="-apple-system"/>
              </a:rPr>
              <a:t>r</a:t>
            </a:r>
            <a:endParaRPr lang="en-US" sz="1200" b="1" dirty="0">
              <a:solidFill>
                <a:schemeClr val="bg1">
                  <a:lumMod val="65000"/>
                </a:schemeClr>
              </a:solidFill>
              <a:latin typeface="-apple-system"/>
            </a:endParaRPr>
          </a:p>
          <a:p>
            <a:pPr algn="l"/>
            <a:endParaRPr lang="en-US" sz="1200" b="1" dirty="0">
              <a:solidFill>
                <a:schemeClr val="bg1">
                  <a:lumMod val="65000"/>
                </a:schemeClr>
              </a:solidFill>
              <a:latin typeface="-apple-system"/>
            </a:endParaRPr>
          </a:p>
          <a:p>
            <a:pPr algn="l"/>
            <a:endParaRPr lang="en-US" sz="1200" b="1" dirty="0">
              <a:solidFill>
                <a:schemeClr val="bg1">
                  <a:lumMod val="65000"/>
                </a:schemeClr>
              </a:solidFill>
              <a:latin typeface="-apple-system"/>
            </a:endParaRPr>
          </a:p>
        </p:txBody>
      </p:sp>
    </p:spTree>
    <p:extLst>
      <p:ext uri="{BB962C8B-B14F-4D97-AF65-F5344CB8AC3E}">
        <p14:creationId xmlns:p14="http://schemas.microsoft.com/office/powerpoint/2010/main" val="43985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27085" y="86683"/>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10 Onsite – Trainer*</a:t>
            </a:r>
            <a:endParaRPr lang="es-ES_tradnl" sz="3000" dirty="0">
              <a:solidFill>
                <a:srgbClr val="0944A1"/>
              </a:solidFill>
              <a:latin typeface="Roboto"/>
              <a:ea typeface="Roboto"/>
              <a:cs typeface="Roboto"/>
              <a:sym typeface="Roboto"/>
            </a:endParaRPr>
          </a:p>
        </p:txBody>
      </p:sp>
      <p:sp>
        <p:nvSpPr>
          <p:cNvPr id="12" name="Google Shape;73;p13">
            <a:hlinkClick r:id="rId2" action="ppaction://hlinkpres?slideindex=1&amp;slidetitle="/>
            <a:extLst>
              <a:ext uri="{FF2B5EF4-FFF2-40B4-BE49-F238E27FC236}">
                <a16:creationId xmlns:a16="http://schemas.microsoft.com/office/drawing/2014/main" id="{A4170C5F-B43E-4B9F-91EA-B5BE062868C2}"/>
              </a:ext>
            </a:extLst>
          </p:cNvPr>
          <p:cNvSpPr txBox="1"/>
          <p:nvPr/>
        </p:nvSpPr>
        <p:spPr>
          <a:xfrm>
            <a:off x="285897" y="705891"/>
            <a:ext cx="7114477" cy="4154126"/>
          </a:xfrm>
          <a:prstGeom prst="rect">
            <a:avLst/>
          </a:prstGeom>
          <a:noFill/>
          <a:ln>
            <a:noFill/>
          </a:ln>
        </p:spPr>
        <p:txBody>
          <a:bodyPr spcFirstLastPara="1" wrap="square" lIns="91425" tIns="91425" rIns="91425" bIns="91425" anchor="t" anchorCtr="0">
            <a:noAutofit/>
          </a:bodyPr>
          <a:lstStyle/>
          <a:p>
            <a:pPr algn="l"/>
            <a:r>
              <a:rPr lang="en-US" sz="1200" b="1" i="0" dirty="0">
                <a:solidFill>
                  <a:srgbClr val="495057"/>
                </a:solidFill>
                <a:effectLst/>
                <a:latin typeface="-apple-system"/>
              </a:rPr>
              <a:t>Day 1</a:t>
            </a:r>
            <a:r>
              <a:rPr lang="en-US" sz="1200" dirty="0"/>
              <a:t/>
            </a:r>
            <a:br>
              <a:rPr lang="en-US" sz="1200" dirty="0"/>
            </a:br>
            <a:r>
              <a:rPr lang="en-US" sz="1200" dirty="0"/>
              <a:t/>
            </a:r>
            <a:br>
              <a:rPr lang="en-US" sz="1200" dirty="0"/>
            </a:br>
            <a:r>
              <a:rPr lang="en-US" sz="1200" b="0" i="1" dirty="0">
                <a:solidFill>
                  <a:schemeClr val="bg1">
                    <a:lumMod val="65000"/>
                  </a:schemeClr>
                </a:solidFill>
                <a:effectLst/>
                <a:latin typeface="-apple-system"/>
              </a:rPr>
              <a:t>Meetings and Materials:</a:t>
            </a:r>
            <a:r>
              <a:rPr lang="en-US" sz="1200" dirty="0">
                <a:solidFill>
                  <a:schemeClr val="bg1">
                    <a:lumMod val="65000"/>
                  </a:schemeClr>
                </a:solidFill>
              </a:rPr>
              <a:t/>
            </a:r>
            <a:br>
              <a:rPr lang="en-US" sz="1200" dirty="0">
                <a:solidFill>
                  <a:schemeClr val="bg1">
                    <a:lumMod val="65000"/>
                  </a:schemeClr>
                </a:solidFill>
              </a:rPr>
            </a:br>
            <a:r>
              <a:rPr lang="en-US" sz="1200" dirty="0">
                <a:solidFill>
                  <a:schemeClr val="bg1">
                    <a:lumMod val="65000"/>
                  </a:schemeClr>
                </a:solidFill>
              </a:rPr>
              <a:t/>
            </a:r>
            <a:br>
              <a:rPr lang="en-US" sz="1200" dirty="0">
                <a:solidFill>
                  <a:schemeClr val="bg1">
                    <a:lumMod val="65000"/>
                  </a:schemeClr>
                </a:solidFill>
              </a:rPr>
            </a:br>
            <a:r>
              <a:rPr lang="en-US" sz="1200" b="1" i="0" dirty="0">
                <a:solidFill>
                  <a:schemeClr val="bg1">
                    <a:lumMod val="65000"/>
                  </a:schemeClr>
                </a:solidFill>
                <a:effectLst/>
                <a:latin typeface="-apple-system"/>
              </a:rPr>
              <a:t>Executive Leadership Meeting:</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The Art of </a:t>
            </a:r>
            <a:r>
              <a:rPr lang="en-US" sz="1200" b="0" i="0" u="none" strike="noStrike" dirty="0" err="1">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CheckIn</a:t>
            </a: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 Merchandising Executive Team</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4">
                  <a:extLst>
                    <a:ext uri="{A12FA001-AC4F-418D-AE19-62706E023703}">
                      <ahyp:hlinkClr xmlns:ahyp="http://schemas.microsoft.com/office/drawing/2018/hyperlinkcolor" xmlns="" val="tx"/>
                    </a:ext>
                  </a:extLst>
                </a:hlinkClick>
              </a:rPr>
              <a:t>Hotel Commitment to Success</a:t>
            </a:r>
            <a:r>
              <a:rPr lang="en-US" sz="1200" dirty="0">
                <a:solidFill>
                  <a:schemeClr val="bg1">
                    <a:lumMod val="65000"/>
                  </a:schemeClr>
                </a:solidFill>
              </a:rPr>
              <a:t/>
            </a:r>
            <a:br>
              <a:rPr lang="en-US" sz="1200" dirty="0">
                <a:solidFill>
                  <a:schemeClr val="bg1">
                    <a:lumMod val="65000"/>
                  </a:schemeClr>
                </a:solidFill>
              </a:rPr>
            </a:br>
            <a:r>
              <a:rPr lang="en-US" sz="1200" dirty="0">
                <a:solidFill>
                  <a:schemeClr val="bg1">
                    <a:lumMod val="65000"/>
                  </a:schemeClr>
                </a:solidFill>
              </a:rPr>
              <a:t/>
            </a:r>
            <a:br>
              <a:rPr lang="en-US" sz="1200" dirty="0">
                <a:solidFill>
                  <a:schemeClr val="bg1">
                    <a:lumMod val="65000"/>
                  </a:schemeClr>
                </a:solidFill>
              </a:rPr>
            </a:br>
            <a:r>
              <a:rPr lang="en-US" sz="1200" b="1" i="0" dirty="0">
                <a:solidFill>
                  <a:schemeClr val="bg1">
                    <a:lumMod val="65000"/>
                  </a:schemeClr>
                </a:solidFill>
                <a:effectLst/>
                <a:latin typeface="-apple-system"/>
              </a:rPr>
              <a:t>The Art of </a:t>
            </a:r>
            <a:r>
              <a:rPr lang="en-US" sz="1200" b="1" i="0" dirty="0" err="1">
                <a:solidFill>
                  <a:schemeClr val="bg1">
                    <a:lumMod val="65000"/>
                  </a:schemeClr>
                </a:solidFill>
                <a:effectLst/>
                <a:latin typeface="-apple-system"/>
              </a:rPr>
              <a:t>CheckIn</a:t>
            </a:r>
            <a:r>
              <a:rPr lang="en-US" sz="1200" b="1" i="0" dirty="0">
                <a:solidFill>
                  <a:schemeClr val="bg1">
                    <a:lumMod val="65000"/>
                  </a:schemeClr>
                </a:solidFill>
                <a:effectLst/>
                <a:latin typeface="-apple-system"/>
              </a:rPr>
              <a:t> Merchandising - Front Desk Agent Workshop</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The Art of </a:t>
            </a:r>
            <a:r>
              <a:rPr lang="en-US" sz="1200" b="0" i="0" u="none" strike="noStrike" dirty="0" err="1">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CheckIn</a:t>
            </a: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 Merchandising Agent Manual </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5">
                  <a:extLst>
                    <a:ext uri="{A12FA001-AC4F-418D-AE19-62706E023703}">
                      <ahyp:hlinkClr xmlns:ahyp="http://schemas.microsoft.com/office/drawing/2018/hyperlinkcolor" xmlns="" val="tx"/>
                    </a:ext>
                  </a:extLst>
                </a:hlinkClick>
              </a:rPr>
              <a:t>Team Member </a:t>
            </a:r>
            <a:r>
              <a:rPr lang="en-US" sz="1200" b="0" i="0" u="none" strike="noStrike" dirty="0" err="1">
                <a:solidFill>
                  <a:schemeClr val="bg1">
                    <a:lumMod val="65000"/>
                  </a:schemeClr>
                </a:solidFill>
                <a:effectLst/>
                <a:latin typeface="-apple-system"/>
                <a:hlinkClick r:id="rId5">
                  <a:extLst>
                    <a:ext uri="{A12FA001-AC4F-418D-AE19-62706E023703}">
                      <ahyp:hlinkClr xmlns:ahyp="http://schemas.microsoft.com/office/drawing/2018/hyperlinkcolor" xmlns="" val="tx"/>
                    </a:ext>
                  </a:extLst>
                </a:hlinkClick>
              </a:rPr>
              <a:t>Committment</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The Art of </a:t>
            </a:r>
            <a:r>
              <a:rPr lang="en-US" sz="1200" b="0" i="0" u="none" strike="noStrike" dirty="0" err="1">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CheckIn</a:t>
            </a: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 Merchandising Front Desk Team</a:t>
            </a:r>
            <a:r>
              <a:rPr lang="en-US" sz="1200" b="0" i="0" dirty="0">
                <a:solidFill>
                  <a:schemeClr val="bg1">
                    <a:lumMod val="65000"/>
                  </a:schemeClr>
                </a:solidFill>
                <a:effectLst/>
                <a:latin typeface="-apple-system"/>
              </a:rPr>
              <a:t> (presentation must be personalized with logo and property name)</a:t>
            </a:r>
            <a:r>
              <a:rPr lang="en-US" sz="1200" dirty="0">
                <a:solidFill>
                  <a:schemeClr val="bg1">
                    <a:lumMod val="65000"/>
                  </a:schemeClr>
                </a:solidFill>
              </a:rPr>
              <a:t/>
            </a:r>
            <a:br>
              <a:rPr lang="en-US" sz="1200" dirty="0">
                <a:solidFill>
                  <a:schemeClr val="bg1">
                    <a:lumMod val="65000"/>
                  </a:schemeClr>
                </a:solidFill>
              </a:rPr>
            </a:br>
            <a:r>
              <a:rPr lang="en-US" sz="1200" b="0" i="0" dirty="0">
                <a:solidFill>
                  <a:schemeClr val="bg1">
                    <a:lumMod val="65000"/>
                  </a:schemeClr>
                </a:solidFill>
                <a:effectLst/>
                <a:latin typeface="-apple-system"/>
              </a:rPr>
              <a:t>Application Training: Live training of CM portal</a:t>
            </a:r>
            <a:r>
              <a:rPr lang="en-US" sz="1200" dirty="0">
                <a:solidFill>
                  <a:schemeClr val="bg1">
                    <a:lumMod val="65000"/>
                  </a:schemeClr>
                </a:solidFill>
              </a:rPr>
              <a:t/>
            </a:r>
            <a:br>
              <a:rPr lang="en-US" sz="1200" dirty="0">
                <a:solidFill>
                  <a:schemeClr val="bg1">
                    <a:lumMod val="65000"/>
                  </a:schemeClr>
                </a:solidFill>
              </a:rPr>
            </a:br>
            <a:r>
              <a:rPr lang="en-US" sz="1200" dirty="0">
                <a:solidFill>
                  <a:schemeClr val="bg1">
                    <a:lumMod val="65000"/>
                  </a:schemeClr>
                </a:solidFill>
              </a:rPr>
              <a:t/>
            </a:r>
            <a:br>
              <a:rPr lang="en-US" sz="1200" dirty="0">
                <a:solidFill>
                  <a:schemeClr val="bg1">
                    <a:lumMod val="65000"/>
                  </a:schemeClr>
                </a:solidFill>
              </a:rPr>
            </a:br>
            <a:r>
              <a:rPr lang="en-US" sz="1200" dirty="0">
                <a:solidFill>
                  <a:schemeClr val="bg1">
                    <a:lumMod val="65000"/>
                  </a:schemeClr>
                </a:solidFill>
              </a:rPr>
              <a:t/>
            </a:r>
            <a:br>
              <a:rPr lang="en-US" sz="1200" dirty="0">
                <a:solidFill>
                  <a:schemeClr val="bg1">
                    <a:lumMod val="65000"/>
                  </a:schemeClr>
                </a:solidFill>
              </a:rPr>
            </a:br>
            <a:r>
              <a:rPr lang="en-US" sz="1200" b="1" i="0" dirty="0">
                <a:solidFill>
                  <a:schemeClr val="bg1">
                    <a:lumMod val="65000"/>
                  </a:schemeClr>
                </a:solidFill>
                <a:effectLst/>
                <a:latin typeface="-apple-system"/>
              </a:rPr>
              <a:t>The Art of Leadership Front Desk Managers</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The Art of Leadership Front Desk Managers</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6">
                  <a:extLst>
                    <a:ext uri="{A12FA001-AC4F-418D-AE19-62706E023703}">
                      <ahyp:hlinkClr xmlns:ahyp="http://schemas.microsoft.com/office/drawing/2018/hyperlinkcolor" xmlns="" val="tx"/>
                    </a:ext>
                  </a:extLst>
                </a:hlinkClick>
              </a:rPr>
              <a:t>CM Hotel Implementation Worksheet</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3">
                  <a:extLst>
                    <a:ext uri="{A12FA001-AC4F-418D-AE19-62706E023703}">
                      <ahyp:hlinkClr xmlns:ahyp="http://schemas.microsoft.com/office/drawing/2018/hyperlinkcolor" xmlns="" val="tx"/>
                    </a:ext>
                  </a:extLst>
                </a:hlinkClick>
              </a:rPr>
              <a:t>Program Manager Reference Guide</a:t>
            </a:r>
            <a:r>
              <a:rPr lang="en-US" sz="1200" b="0" i="0" dirty="0">
                <a:solidFill>
                  <a:schemeClr val="bg1">
                    <a:lumMod val="65000"/>
                  </a:schemeClr>
                </a:solidFill>
                <a:effectLst/>
                <a:latin typeface="-apple-system"/>
              </a:rPr>
              <a:t> -Program Manager</a:t>
            </a:r>
            <a:r>
              <a:rPr lang="en-US" sz="1200" dirty="0">
                <a:solidFill>
                  <a:schemeClr val="bg1">
                    <a:lumMod val="65000"/>
                  </a:schemeClr>
                </a:solidFill>
              </a:rPr>
              <a:t/>
            </a:r>
            <a:br>
              <a:rPr lang="en-US" sz="1200" dirty="0">
                <a:solidFill>
                  <a:schemeClr val="bg1">
                    <a:lumMod val="65000"/>
                  </a:schemeClr>
                </a:solidFill>
              </a:rPr>
            </a:br>
            <a:r>
              <a:rPr lang="en-US" sz="1200" b="0" i="0" u="none" strike="noStrike" dirty="0">
                <a:solidFill>
                  <a:schemeClr val="bg1">
                    <a:lumMod val="65000"/>
                  </a:schemeClr>
                </a:solidFill>
                <a:effectLst/>
                <a:latin typeface="-apple-system"/>
                <a:hlinkClick r:id="rId6">
                  <a:extLst>
                    <a:ext uri="{A12FA001-AC4F-418D-AE19-62706E023703}">
                      <ahyp:hlinkClr xmlns:ahyp="http://schemas.microsoft.com/office/drawing/2018/hyperlinkcolor" xmlns="" val="tx"/>
                    </a:ext>
                  </a:extLst>
                </a:hlinkClick>
              </a:rPr>
              <a:t>Hotel Implementation Worksheet</a:t>
            </a:r>
            <a:r>
              <a:rPr lang="en-US" sz="1200" b="0" i="0" dirty="0">
                <a:solidFill>
                  <a:schemeClr val="bg1">
                    <a:lumMod val="65000"/>
                  </a:schemeClr>
                </a:solidFill>
                <a:effectLst/>
                <a:latin typeface="-apple-system"/>
              </a:rPr>
              <a:t> - Review with Program Manager what is completed and what is missing</a:t>
            </a:r>
            <a:r>
              <a:rPr lang="en-US" sz="1200" dirty="0">
                <a:solidFill>
                  <a:schemeClr val="bg1">
                    <a:lumMod val="65000"/>
                  </a:schemeClr>
                </a:solidFill>
              </a:rPr>
              <a:t/>
            </a:r>
            <a:br>
              <a:rPr lang="en-US" sz="1200" dirty="0">
                <a:solidFill>
                  <a:schemeClr val="bg1">
                    <a:lumMod val="65000"/>
                  </a:schemeClr>
                </a:solidFill>
              </a:rPr>
            </a:br>
            <a:r>
              <a:rPr lang="en-US" sz="1200" b="0" i="0" dirty="0">
                <a:solidFill>
                  <a:schemeClr val="bg1">
                    <a:lumMod val="65000"/>
                  </a:schemeClr>
                </a:solidFill>
                <a:effectLst/>
                <a:latin typeface="-apple-system"/>
              </a:rPr>
              <a:t>Quick introduction to Intercom Help Center and Chat</a:t>
            </a:r>
            <a:r>
              <a:rPr lang="en-US" sz="1200" dirty="0"/>
              <a:t/>
            </a:r>
            <a:br>
              <a:rPr lang="en-US" sz="1200" dirty="0"/>
            </a:br>
            <a:r>
              <a:rPr lang="en-US" sz="1200" dirty="0"/>
              <a:t/>
            </a:r>
            <a:br>
              <a:rPr lang="en-US" sz="1200" dirty="0"/>
            </a:br>
            <a:r>
              <a:rPr lang="en-US" sz="1200" dirty="0"/>
              <a:t/>
            </a:r>
            <a:br>
              <a:rPr lang="en-US" sz="1200" dirty="0"/>
            </a:br>
            <a:endParaRPr lang="en-US" sz="1200" b="1" dirty="0">
              <a:solidFill>
                <a:schemeClr val="bg1">
                  <a:lumMod val="65000"/>
                </a:schemeClr>
              </a:solidFill>
              <a:latin typeface="-apple-system"/>
            </a:endParaRPr>
          </a:p>
        </p:txBody>
      </p:sp>
    </p:spTree>
    <p:extLst>
      <p:ext uri="{BB962C8B-B14F-4D97-AF65-F5344CB8AC3E}">
        <p14:creationId xmlns:p14="http://schemas.microsoft.com/office/powerpoint/2010/main" val="164503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227085" y="86683"/>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10 Onsite – Trainer*</a:t>
            </a:r>
            <a:endParaRPr lang="es-ES_tradnl" sz="3000" dirty="0">
              <a:solidFill>
                <a:srgbClr val="0944A1"/>
              </a:solidFill>
              <a:latin typeface="Roboto"/>
              <a:ea typeface="Roboto"/>
              <a:cs typeface="Roboto"/>
              <a:sym typeface="Roboto"/>
            </a:endParaRPr>
          </a:p>
        </p:txBody>
      </p:sp>
      <p:sp>
        <p:nvSpPr>
          <p:cNvPr id="12" name="Google Shape;73;p13">
            <a:hlinkClick r:id="rId3" action="ppaction://hlinkpres?slideindex=1&amp;slidetitle="/>
            <a:extLst>
              <a:ext uri="{FF2B5EF4-FFF2-40B4-BE49-F238E27FC236}">
                <a16:creationId xmlns:a16="http://schemas.microsoft.com/office/drawing/2014/main" id="{A4170C5F-B43E-4B9F-91EA-B5BE062868C2}"/>
              </a:ext>
            </a:extLst>
          </p:cNvPr>
          <p:cNvSpPr txBox="1"/>
          <p:nvPr/>
        </p:nvSpPr>
        <p:spPr>
          <a:xfrm>
            <a:off x="285897" y="761647"/>
            <a:ext cx="7114477" cy="4154126"/>
          </a:xfrm>
          <a:prstGeom prst="rect">
            <a:avLst/>
          </a:prstGeom>
          <a:noFill/>
          <a:ln>
            <a:noFill/>
          </a:ln>
        </p:spPr>
        <p:txBody>
          <a:bodyPr spcFirstLastPara="1" wrap="square" lIns="91425" tIns="91425" rIns="91425" bIns="91425" anchor="t" anchorCtr="0">
            <a:noAutofit/>
          </a:bodyPr>
          <a:lstStyle/>
          <a:p>
            <a:pPr algn="l"/>
            <a:r>
              <a:rPr lang="en-US" sz="1200" b="1" i="0" dirty="0">
                <a:solidFill>
                  <a:srgbClr val="495057"/>
                </a:solidFill>
                <a:effectLst/>
                <a:latin typeface="-apple-system"/>
              </a:rPr>
              <a:t>Day 2</a:t>
            </a:r>
            <a:r>
              <a:rPr lang="en-US" sz="1200" dirty="0"/>
              <a:t/>
            </a:r>
            <a:br>
              <a:rPr lang="en-US" sz="1200" dirty="0"/>
            </a:br>
            <a:r>
              <a:rPr lang="en-US" sz="1200" dirty="0"/>
              <a:t/>
            </a:r>
            <a:br>
              <a:rPr lang="en-US" sz="1200" dirty="0"/>
            </a:br>
            <a:r>
              <a:rPr lang="en-US" sz="1200" b="1" i="0" dirty="0">
                <a:solidFill>
                  <a:srgbClr val="495057"/>
                </a:solidFill>
                <a:effectLst/>
                <a:latin typeface="-apple-system"/>
              </a:rPr>
              <a:t>The Art of </a:t>
            </a:r>
            <a:r>
              <a:rPr lang="en-US" sz="1200" b="1" i="0" dirty="0" err="1">
                <a:solidFill>
                  <a:srgbClr val="495057"/>
                </a:solidFill>
                <a:effectLst/>
                <a:latin typeface="-apple-system"/>
              </a:rPr>
              <a:t>CheckIn</a:t>
            </a:r>
            <a:r>
              <a:rPr lang="en-US" sz="1200" b="1" i="0" dirty="0">
                <a:solidFill>
                  <a:srgbClr val="495057"/>
                </a:solidFill>
                <a:effectLst/>
                <a:latin typeface="-apple-system"/>
              </a:rPr>
              <a:t> Merchandising - Front Desk Agent Workshop</a:t>
            </a:r>
            <a:r>
              <a:rPr lang="en-US" sz="1200" dirty="0"/>
              <a:t/>
            </a:r>
            <a:br>
              <a:rPr lang="en-US" sz="1200" dirty="0"/>
            </a:br>
            <a:r>
              <a:rPr lang="en-US" sz="1200" dirty="0"/>
              <a:t/>
            </a:r>
            <a:br>
              <a:rPr lang="en-US" sz="1200" dirty="0"/>
            </a:br>
            <a:r>
              <a:rPr lang="en-US" sz="1200" b="1" i="0" dirty="0">
                <a:solidFill>
                  <a:srgbClr val="495057"/>
                </a:solidFill>
                <a:effectLst/>
                <a:latin typeface="-apple-system"/>
              </a:rPr>
              <a:t>Day 3</a:t>
            </a:r>
            <a:r>
              <a:rPr lang="en-US" sz="1200" dirty="0"/>
              <a:t/>
            </a:r>
            <a:br>
              <a:rPr lang="en-US" sz="1200" dirty="0"/>
            </a:br>
            <a:r>
              <a:rPr lang="en-US" sz="1200" dirty="0"/>
              <a:t/>
            </a:r>
            <a:br>
              <a:rPr lang="en-US" sz="1200" dirty="0"/>
            </a:br>
            <a:r>
              <a:rPr lang="en-US" sz="1200" b="1" i="0" dirty="0">
                <a:solidFill>
                  <a:srgbClr val="495057"/>
                </a:solidFill>
                <a:effectLst/>
                <a:latin typeface="-apple-system"/>
              </a:rPr>
              <a:t>The Art of </a:t>
            </a:r>
            <a:r>
              <a:rPr lang="en-US" sz="1200" b="1" i="0" dirty="0" err="1">
                <a:solidFill>
                  <a:srgbClr val="495057"/>
                </a:solidFill>
                <a:effectLst/>
                <a:latin typeface="-apple-system"/>
              </a:rPr>
              <a:t>CheckIn</a:t>
            </a:r>
            <a:r>
              <a:rPr lang="en-US" sz="1200" b="1" i="0" dirty="0">
                <a:solidFill>
                  <a:srgbClr val="495057"/>
                </a:solidFill>
                <a:effectLst/>
                <a:latin typeface="-apple-system"/>
              </a:rPr>
              <a:t> Merchandising - Front Desk Agent Workshop</a:t>
            </a:r>
            <a:r>
              <a:rPr lang="en-US" sz="1200" dirty="0"/>
              <a:t/>
            </a:r>
            <a:br>
              <a:rPr lang="en-US" sz="1200" dirty="0"/>
            </a:br>
            <a:r>
              <a:rPr lang="en-US" sz="1200" dirty="0"/>
              <a:t/>
            </a:r>
            <a:br>
              <a:rPr lang="en-US" sz="1200" dirty="0"/>
            </a:br>
            <a:r>
              <a:rPr lang="en-US" sz="1200" b="1" dirty="0">
                <a:solidFill>
                  <a:schemeClr val="bg1">
                    <a:lumMod val="65000"/>
                  </a:schemeClr>
                </a:solidFill>
              </a:rPr>
              <a:t/>
            </a:r>
            <a:br>
              <a:rPr lang="en-US" sz="1200" b="1" dirty="0">
                <a:solidFill>
                  <a:schemeClr val="bg1">
                    <a:lumMod val="65000"/>
                  </a:schemeClr>
                </a:solidFill>
              </a:rPr>
            </a:br>
            <a:r>
              <a:rPr lang="en-US" sz="1200" b="1" dirty="0">
                <a:solidFill>
                  <a:schemeClr val="bg1">
                    <a:lumMod val="65000"/>
                  </a:schemeClr>
                </a:solidFill>
              </a:rPr>
              <a:t>*</a:t>
            </a:r>
            <a:r>
              <a:rPr lang="en-US" sz="1200" b="1" i="0" dirty="0">
                <a:solidFill>
                  <a:schemeClr val="bg1">
                    <a:lumMod val="65000"/>
                  </a:schemeClr>
                </a:solidFill>
                <a:effectLst/>
                <a:latin typeface="-apple-system"/>
              </a:rPr>
              <a:t>Other important tasks:</a:t>
            </a:r>
            <a:r>
              <a:rPr lang="en-US" sz="1200" b="1" dirty="0">
                <a:solidFill>
                  <a:schemeClr val="bg1">
                    <a:lumMod val="65000"/>
                  </a:schemeClr>
                </a:solidFill>
              </a:rPr>
              <a:t/>
            </a:r>
            <a:br>
              <a:rPr lang="en-US" sz="1200" b="1" dirty="0">
                <a:solidFill>
                  <a:schemeClr val="bg1">
                    <a:lumMod val="65000"/>
                  </a:schemeClr>
                </a:solidFill>
              </a:rPr>
            </a:br>
            <a:r>
              <a:rPr lang="en-US" sz="1200" b="1" dirty="0">
                <a:solidFill>
                  <a:schemeClr val="bg1">
                    <a:lumMod val="65000"/>
                  </a:schemeClr>
                </a:solidFill>
              </a:rPr>
              <a:t/>
            </a:r>
            <a:br>
              <a:rPr lang="en-US" sz="1200" b="1" dirty="0">
                <a:solidFill>
                  <a:schemeClr val="bg1">
                    <a:lumMod val="65000"/>
                  </a:schemeClr>
                </a:solidFill>
              </a:rPr>
            </a:br>
            <a:r>
              <a:rPr lang="en-US" sz="1200" b="1" i="0" dirty="0">
                <a:solidFill>
                  <a:schemeClr val="bg1">
                    <a:lumMod val="65000"/>
                  </a:schemeClr>
                </a:solidFill>
                <a:effectLst/>
                <a:latin typeface="-apple-system"/>
              </a:rPr>
              <a:t>Program Manager Responsibilities - </a:t>
            </a:r>
            <a:r>
              <a:rPr lang="en-US" sz="1200" b="1" i="0" u="none" strike="noStrike" dirty="0">
                <a:solidFill>
                  <a:schemeClr val="bg1">
                    <a:lumMod val="65000"/>
                  </a:schemeClr>
                </a:solidFill>
                <a:effectLst/>
                <a:latin typeface="-apple-system"/>
                <a:hlinkClick r:id="rId4">
                  <a:extLst>
                    <a:ext uri="{A12FA001-AC4F-418D-AE19-62706E023703}">
                      <ahyp:hlinkClr xmlns:ahyp="http://schemas.microsoft.com/office/drawing/2018/hyperlinkcolor" xmlns="" val="tx"/>
                    </a:ext>
                  </a:extLst>
                </a:hlinkClick>
              </a:rPr>
              <a:t>Post Launch Report</a:t>
            </a:r>
            <a:r>
              <a:rPr lang="en-US" sz="1200" b="1" dirty="0">
                <a:solidFill>
                  <a:schemeClr val="bg1">
                    <a:lumMod val="65000"/>
                  </a:schemeClr>
                </a:solidFill>
              </a:rPr>
              <a:t/>
            </a:r>
            <a:br>
              <a:rPr lang="en-US" sz="1200" b="1" dirty="0">
                <a:solidFill>
                  <a:schemeClr val="bg1">
                    <a:lumMod val="65000"/>
                  </a:schemeClr>
                </a:solidFill>
              </a:rPr>
            </a:br>
            <a:r>
              <a:rPr lang="en-US" sz="1200" b="1" i="0" dirty="0">
                <a:solidFill>
                  <a:schemeClr val="bg1">
                    <a:lumMod val="65000"/>
                  </a:schemeClr>
                </a:solidFill>
                <a:effectLst/>
                <a:latin typeface="-apple-system"/>
              </a:rPr>
              <a:t>Review Post Launch </a:t>
            </a:r>
            <a:r>
              <a:rPr lang="en-US" sz="1200" b="1" i="0" dirty="0" err="1">
                <a:solidFill>
                  <a:schemeClr val="bg1">
                    <a:lumMod val="65000"/>
                  </a:schemeClr>
                </a:solidFill>
                <a:effectLst/>
                <a:latin typeface="-apple-system"/>
              </a:rPr>
              <a:t>responsabilities</a:t>
            </a:r>
            <a:r>
              <a:rPr lang="en-US" sz="1200" b="1" i="0" dirty="0">
                <a:solidFill>
                  <a:schemeClr val="bg1">
                    <a:lumMod val="65000"/>
                  </a:schemeClr>
                </a:solidFill>
                <a:effectLst/>
                <a:latin typeface="-apple-system"/>
              </a:rPr>
              <a:t> with Program Manager using the </a:t>
            </a:r>
            <a:r>
              <a:rPr lang="en-US" sz="1200" b="1" i="0" u="none" strike="noStrike" dirty="0">
                <a:solidFill>
                  <a:schemeClr val="bg1">
                    <a:lumMod val="65000"/>
                  </a:schemeClr>
                </a:solidFill>
                <a:effectLst/>
                <a:latin typeface="-apple-system"/>
                <a:hlinkClick r:id="rId5">
                  <a:extLst>
                    <a:ext uri="{A12FA001-AC4F-418D-AE19-62706E023703}">
                      <ahyp:hlinkClr xmlns:ahyp="http://schemas.microsoft.com/office/drawing/2018/hyperlinkcolor" xmlns="" val="tx"/>
                    </a:ext>
                  </a:extLst>
                </a:hlinkClick>
              </a:rPr>
              <a:t>Program Manager Reference Guide</a:t>
            </a:r>
            <a:r>
              <a:rPr lang="en-US" sz="1200" b="1" dirty="0">
                <a:solidFill>
                  <a:schemeClr val="bg1">
                    <a:lumMod val="65000"/>
                  </a:schemeClr>
                </a:solidFill>
              </a:rPr>
              <a:t/>
            </a:r>
            <a:br>
              <a:rPr lang="en-US" sz="1200" b="1" dirty="0">
                <a:solidFill>
                  <a:schemeClr val="bg1">
                    <a:lumMod val="65000"/>
                  </a:schemeClr>
                </a:solidFill>
              </a:rPr>
            </a:br>
            <a:r>
              <a:rPr lang="en-US" sz="1200" b="1" i="0" dirty="0">
                <a:solidFill>
                  <a:schemeClr val="bg1">
                    <a:lumMod val="65000"/>
                  </a:schemeClr>
                </a:solidFill>
                <a:effectLst/>
                <a:latin typeface="-apple-system"/>
              </a:rPr>
              <a:t>Schedule and agree on weekly progress call</a:t>
            </a:r>
            <a:r>
              <a:rPr lang="en-US" sz="1200" b="1" dirty="0">
                <a:solidFill>
                  <a:schemeClr val="bg1">
                    <a:lumMod val="65000"/>
                  </a:schemeClr>
                </a:solidFill>
              </a:rPr>
              <a:t/>
            </a:r>
            <a:br>
              <a:rPr lang="en-US" sz="1200" b="1" dirty="0">
                <a:solidFill>
                  <a:schemeClr val="bg1">
                    <a:lumMod val="65000"/>
                  </a:schemeClr>
                </a:solidFill>
              </a:rPr>
            </a:br>
            <a:r>
              <a:rPr lang="en-US" sz="1200" b="1" i="0" dirty="0">
                <a:solidFill>
                  <a:schemeClr val="bg1">
                    <a:lumMod val="65000"/>
                  </a:schemeClr>
                </a:solidFill>
                <a:effectLst/>
                <a:latin typeface="-apple-system"/>
              </a:rPr>
              <a:t>Property Tour</a:t>
            </a:r>
            <a:r>
              <a:rPr lang="en-US" sz="1200" b="1" dirty="0">
                <a:solidFill>
                  <a:schemeClr val="bg1">
                    <a:lumMod val="65000"/>
                  </a:schemeClr>
                </a:solidFill>
              </a:rPr>
              <a:t/>
            </a:r>
            <a:br>
              <a:rPr lang="en-US" sz="1200" b="1" dirty="0">
                <a:solidFill>
                  <a:schemeClr val="bg1">
                    <a:lumMod val="65000"/>
                  </a:schemeClr>
                </a:solidFill>
              </a:rPr>
            </a:br>
            <a:endParaRPr lang="en-US" sz="1200" b="1" dirty="0">
              <a:solidFill>
                <a:schemeClr val="bg1">
                  <a:lumMod val="65000"/>
                </a:schemeClr>
              </a:solidFill>
              <a:latin typeface="-apple-system"/>
            </a:endParaRPr>
          </a:p>
        </p:txBody>
      </p:sp>
    </p:spTree>
    <p:extLst>
      <p:ext uri="{BB962C8B-B14F-4D97-AF65-F5344CB8AC3E}">
        <p14:creationId xmlns:p14="http://schemas.microsoft.com/office/powerpoint/2010/main" val="31109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2028A3-6654-4538-A3E0-1ECE9A34EC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5" name="Picture 4">
            <a:extLst>
              <a:ext uri="{FF2B5EF4-FFF2-40B4-BE49-F238E27FC236}">
                <a16:creationId xmlns:a16="http://schemas.microsoft.com/office/drawing/2014/main" id="{36933E38-5BFB-4457-ABF5-E0902DAFC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378" y="1828800"/>
            <a:ext cx="6457244" cy="315864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95;p16">
            <a:extLst>
              <a:ext uri="{FF2B5EF4-FFF2-40B4-BE49-F238E27FC236}">
                <a16:creationId xmlns:a16="http://schemas.microsoft.com/office/drawing/2014/main" id="{17255B61-95DE-478A-9548-047C8B78237B}"/>
              </a:ext>
            </a:extLst>
          </p:cNvPr>
          <p:cNvSpPr txBox="1"/>
          <p:nvPr/>
        </p:nvSpPr>
        <p:spPr>
          <a:xfrm>
            <a:off x="298906" y="93971"/>
            <a:ext cx="77559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3000" dirty="0">
                <a:solidFill>
                  <a:srgbClr val="0944A1"/>
                </a:solidFill>
                <a:latin typeface="Roboto"/>
                <a:ea typeface="Roboto"/>
                <a:cs typeface="Roboto"/>
                <a:sym typeface="Roboto"/>
              </a:rPr>
              <a:t>1 Sales - </a:t>
            </a:r>
            <a:r>
              <a:rPr lang="es-ES_tradnl" sz="3000" dirty="0" err="1">
                <a:solidFill>
                  <a:srgbClr val="0944A1"/>
                </a:solidFill>
                <a:latin typeface="Roboto"/>
                <a:ea typeface="Roboto"/>
                <a:cs typeface="Roboto"/>
                <a:sym typeface="Roboto"/>
              </a:rPr>
              <a:t>Contract</a:t>
            </a:r>
            <a:endParaRPr lang="es-ES_tradnl" sz="3000" dirty="0">
              <a:solidFill>
                <a:srgbClr val="0944A1"/>
              </a:solidFill>
              <a:latin typeface="Roboto"/>
              <a:ea typeface="Roboto"/>
              <a:cs typeface="Roboto"/>
              <a:sym typeface="Roboto"/>
            </a:endParaRPr>
          </a:p>
        </p:txBody>
      </p:sp>
      <p:sp>
        <p:nvSpPr>
          <p:cNvPr id="10" name="Google Shape;73;p13">
            <a:extLst>
              <a:ext uri="{FF2B5EF4-FFF2-40B4-BE49-F238E27FC236}">
                <a16:creationId xmlns:a16="http://schemas.microsoft.com/office/drawing/2014/main" id="{0EC17FC0-8D47-499C-B700-06208B832609}"/>
              </a:ext>
            </a:extLst>
          </p:cNvPr>
          <p:cNvSpPr txBox="1"/>
          <p:nvPr/>
        </p:nvSpPr>
        <p:spPr>
          <a:xfrm>
            <a:off x="298906" y="728133"/>
            <a:ext cx="8393289" cy="9119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rgbClr val="495057"/>
                </a:solidFill>
                <a:effectLst/>
                <a:latin typeface="-apple-system"/>
              </a:rPr>
              <a:t>IMPORTANT:</a:t>
            </a:r>
            <a:r>
              <a:rPr lang="en-US" sz="1200" dirty="0"/>
              <a:t/>
            </a:r>
            <a:br>
              <a:rPr lang="en-US" sz="1200" dirty="0"/>
            </a:br>
            <a:r>
              <a:rPr lang="en-US" sz="1200" dirty="0"/>
              <a:t/>
            </a:r>
            <a:br>
              <a:rPr lang="en-US" sz="1200" dirty="0"/>
            </a:br>
            <a:r>
              <a:rPr lang="en-US" sz="1200" b="1" i="0" dirty="0">
                <a:solidFill>
                  <a:srgbClr val="495057"/>
                </a:solidFill>
                <a:effectLst/>
                <a:latin typeface="-apple-system"/>
              </a:rPr>
              <a:t>If the property will be launched with OXI, a Salesforce Case must be created. For any email communications with the customer or Oracle integrations@nor1.com must be copied. ** Please only copy integrations@nor1.com once the Oracle team has provided the customer with an installation date.</a:t>
            </a:r>
            <a:endParaRPr lang="en-US" sz="1200" dirty="0">
              <a:latin typeface="Roboto"/>
              <a:ea typeface="Roboto"/>
              <a:cs typeface="Roboto"/>
              <a:sym typeface="Roboto"/>
            </a:endParaRPr>
          </a:p>
        </p:txBody>
      </p:sp>
    </p:spTree>
    <p:extLst>
      <p:ext uri="{BB962C8B-B14F-4D97-AF65-F5344CB8AC3E}">
        <p14:creationId xmlns:p14="http://schemas.microsoft.com/office/powerpoint/2010/main" val="1473070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172756" y="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11 Verification Onsite -Trainer*</a:t>
            </a:r>
            <a:endParaRPr lang="es-ES_tradnl" sz="3000" dirty="0">
              <a:solidFill>
                <a:srgbClr val="0944A1"/>
              </a:solidFill>
              <a:latin typeface="Roboto"/>
              <a:ea typeface="Roboto"/>
              <a:cs typeface="Roboto"/>
              <a:sym typeface="Roboto"/>
            </a:endParaRPr>
          </a:p>
        </p:txBody>
      </p:sp>
      <p:sp>
        <p:nvSpPr>
          <p:cNvPr id="12" name="Google Shape;73;p13">
            <a:hlinkClick r:id="rId3" action="ppaction://hlinkpres?slideindex=1&amp;slidetitle="/>
            <a:extLst>
              <a:ext uri="{FF2B5EF4-FFF2-40B4-BE49-F238E27FC236}">
                <a16:creationId xmlns:a16="http://schemas.microsoft.com/office/drawing/2014/main" id="{A4170C5F-B43E-4B9F-91EA-B5BE062868C2}"/>
              </a:ext>
            </a:extLst>
          </p:cNvPr>
          <p:cNvSpPr txBox="1"/>
          <p:nvPr/>
        </p:nvSpPr>
        <p:spPr>
          <a:xfrm>
            <a:off x="74024" y="494687"/>
            <a:ext cx="7114477" cy="4154126"/>
          </a:xfrm>
          <a:prstGeom prst="rect">
            <a:avLst/>
          </a:prstGeom>
          <a:noFill/>
          <a:ln>
            <a:noFill/>
          </a:ln>
        </p:spPr>
        <p:txBody>
          <a:bodyPr spcFirstLastPara="1" wrap="square" lIns="91425" tIns="91425" rIns="91425" bIns="91425" anchor="t" anchorCtr="0">
            <a:noAutofit/>
          </a:bodyPr>
          <a:lstStyle/>
          <a:p>
            <a:pPr algn="l"/>
            <a:r>
              <a:rPr lang="en-US" sz="1200" b="1" i="0" dirty="0">
                <a:solidFill>
                  <a:srgbClr val="495057"/>
                </a:solidFill>
                <a:effectLst/>
                <a:latin typeface="-apple-system"/>
              </a:rPr>
              <a:t>Post OXI Configuration Verification</a:t>
            </a:r>
            <a:r>
              <a:rPr lang="en-US" sz="1200" dirty="0"/>
              <a:t/>
            </a:r>
            <a:br>
              <a:rPr lang="en-US" sz="1200" dirty="0"/>
            </a:br>
            <a:r>
              <a:rPr lang="en-US" sz="1200" b="0" i="0" dirty="0">
                <a:solidFill>
                  <a:srgbClr val="495057"/>
                </a:solidFill>
                <a:effectLst/>
                <a:latin typeface="-apple-system"/>
              </a:rPr>
              <a:t>Verify each awarded transaction from previous day(s).  Do this each day while on property. Posted CM transactions should be posting in Opera. If something is not working make sur that the correct transaction code are in:</a:t>
            </a:r>
            <a:r>
              <a:rPr lang="en-US" sz="1200" dirty="0"/>
              <a:t/>
            </a:r>
            <a:br>
              <a:rPr lang="en-US" sz="1200" dirty="0"/>
            </a:br>
            <a:r>
              <a:rPr lang="en-US" sz="1200" b="0" i="0" dirty="0">
                <a:solidFill>
                  <a:srgbClr val="495057"/>
                </a:solidFill>
                <a:effectLst/>
                <a:latin typeface="-apple-system"/>
              </a:rPr>
              <a:t>a) OSR</a:t>
            </a:r>
            <a:r>
              <a:rPr lang="en-US" sz="1200" dirty="0"/>
              <a:t/>
            </a:r>
            <a:br>
              <a:rPr lang="en-US" sz="1200" dirty="0"/>
            </a:br>
            <a:r>
              <a:rPr lang="en-US" sz="1200" b="0" i="0" dirty="0">
                <a:solidFill>
                  <a:srgbClr val="495057"/>
                </a:solidFill>
                <a:effectLst/>
                <a:latin typeface="-apple-system"/>
              </a:rPr>
              <a:t>b) CP</a:t>
            </a:r>
            <a:r>
              <a:rPr lang="en-US" sz="1200" dirty="0"/>
              <a:t/>
            </a:r>
            <a:br>
              <a:rPr lang="en-US" sz="1200" dirty="0"/>
            </a:br>
            <a:r>
              <a:rPr lang="en-US" sz="1200" b="0" i="0" dirty="0">
                <a:solidFill>
                  <a:srgbClr val="495057"/>
                </a:solidFill>
                <a:effectLst/>
                <a:latin typeface="-apple-system"/>
              </a:rPr>
              <a:t>c) CM Activation Form</a:t>
            </a:r>
            <a:r>
              <a:rPr lang="en-US" sz="1200" dirty="0"/>
              <a:t/>
            </a:r>
            <a:br>
              <a:rPr lang="en-US" sz="1200" dirty="0"/>
            </a:br>
            <a:r>
              <a:rPr lang="en-US" sz="1200" b="0" i="0" dirty="0">
                <a:solidFill>
                  <a:srgbClr val="495057"/>
                </a:solidFill>
                <a:effectLst/>
                <a:latin typeface="-apple-system"/>
              </a:rPr>
              <a:t>d) Check 'Traces' on the reservation for error message. *You will not have access to the Opera billing screen, have the Program Manager assist.</a:t>
            </a:r>
          </a:p>
          <a:p>
            <a:pPr algn="l"/>
            <a:endParaRPr lang="en-US" sz="1200" dirty="0">
              <a:solidFill>
                <a:srgbClr val="495057"/>
              </a:solidFill>
              <a:latin typeface="-apple-system"/>
            </a:endParaRPr>
          </a:p>
          <a:p>
            <a:pPr algn="l"/>
            <a:r>
              <a:rPr lang="en-US" sz="1200" b="1" i="1" dirty="0">
                <a:solidFill>
                  <a:srgbClr val="495057"/>
                </a:solidFill>
                <a:effectLst/>
                <a:latin typeface="-apple-system"/>
              </a:rPr>
              <a:t>Error Verification</a:t>
            </a:r>
            <a:r>
              <a:rPr lang="en-US" sz="1200" b="0" i="1" dirty="0">
                <a:solidFill>
                  <a:srgbClr val="495057"/>
                </a:solidFill>
                <a:effectLst/>
                <a:latin typeface="-apple-system"/>
              </a:rPr>
              <a:t>:</a:t>
            </a:r>
            <a:r>
              <a:rPr lang="en-US" sz="1200" b="0" i="0" dirty="0">
                <a:solidFill>
                  <a:srgbClr val="495057"/>
                </a:solidFill>
                <a:effectLst/>
                <a:latin typeface="-apple-system"/>
              </a:rPr>
              <a:t> Review Error notifications and troubleshoot to get them fixed </a:t>
            </a:r>
          </a:p>
          <a:p>
            <a:pPr algn="l"/>
            <a:endParaRPr lang="en-US" sz="1200" dirty="0">
              <a:solidFill>
                <a:srgbClr val="495057"/>
              </a:solidFill>
              <a:latin typeface="-apple-system"/>
            </a:endParaRPr>
          </a:p>
          <a:p>
            <a:pPr algn="l"/>
            <a:r>
              <a:rPr lang="en-US" sz="1200" b="0" i="0" dirty="0">
                <a:solidFill>
                  <a:schemeClr val="bg1">
                    <a:lumMod val="50000"/>
                  </a:schemeClr>
                </a:solidFill>
                <a:effectLst/>
                <a:latin typeface="-apple-system"/>
                <a:hlinkClick r:id="rId4">
                  <a:extLst>
                    <a:ext uri="{A12FA001-AC4F-418D-AE19-62706E023703}">
                      <ahyp:hlinkClr xmlns:ahyp="http://schemas.microsoft.com/office/drawing/2018/hyperlinkcolor" xmlns="" val="tx"/>
                    </a:ext>
                  </a:extLst>
                </a:hlinkClick>
              </a:rPr>
              <a:t>https://docs.google.com/document/d/1ffVkK2SHL-ZO1s2AHEraP8CcjTZ22uj_jHv0_5aAgEI/edit#heading=h.5s1koc7czsdb</a:t>
            </a:r>
            <a:endParaRPr lang="en-US" sz="1200" b="0" i="0" dirty="0">
              <a:solidFill>
                <a:schemeClr val="bg1">
                  <a:lumMod val="50000"/>
                </a:schemeClr>
              </a:solidFill>
              <a:effectLst/>
              <a:latin typeface="-apple-system"/>
            </a:endParaRPr>
          </a:p>
          <a:p>
            <a:pPr algn="l"/>
            <a:endParaRPr lang="en-US" sz="1200" b="0" i="0" dirty="0">
              <a:solidFill>
                <a:srgbClr val="495057"/>
              </a:solidFill>
              <a:effectLst/>
              <a:latin typeface="-apple-system"/>
            </a:endParaRPr>
          </a:p>
          <a:p>
            <a:pPr algn="l"/>
            <a:endParaRPr lang="en-US" sz="1200" b="1" dirty="0">
              <a:solidFill>
                <a:schemeClr val="bg1">
                  <a:lumMod val="65000"/>
                </a:schemeClr>
              </a:solidFill>
              <a:latin typeface="-apple-system"/>
            </a:endParaRPr>
          </a:p>
        </p:txBody>
      </p:sp>
      <p:pic>
        <p:nvPicPr>
          <p:cNvPr id="17412" name="Picture 4">
            <a:extLst>
              <a:ext uri="{FF2B5EF4-FFF2-40B4-BE49-F238E27FC236}">
                <a16:creationId xmlns:a16="http://schemas.microsoft.com/office/drawing/2014/main" id="{1387DA65-0F8F-4540-8F98-38AAD707F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499" y="3322572"/>
            <a:ext cx="4900579" cy="167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062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172756" y="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12 Post Implementation*</a:t>
            </a:r>
            <a:endParaRPr lang="es-ES_tradnl" sz="3000" dirty="0">
              <a:solidFill>
                <a:srgbClr val="0944A1"/>
              </a:solidFill>
              <a:latin typeface="Roboto"/>
              <a:ea typeface="Roboto"/>
              <a:cs typeface="Roboto"/>
              <a:sym typeface="Roboto"/>
            </a:endParaRPr>
          </a:p>
        </p:txBody>
      </p:sp>
      <p:sp>
        <p:nvSpPr>
          <p:cNvPr id="12" name="Google Shape;73;p13">
            <a:hlinkClick r:id="rId3" action="ppaction://hlinkpres?slideindex=1&amp;slidetitle="/>
            <a:extLst>
              <a:ext uri="{FF2B5EF4-FFF2-40B4-BE49-F238E27FC236}">
                <a16:creationId xmlns:a16="http://schemas.microsoft.com/office/drawing/2014/main" id="{A4170C5F-B43E-4B9F-91EA-B5BE062868C2}"/>
              </a:ext>
            </a:extLst>
          </p:cNvPr>
          <p:cNvSpPr txBox="1"/>
          <p:nvPr/>
        </p:nvSpPr>
        <p:spPr>
          <a:xfrm>
            <a:off x="319350" y="705891"/>
            <a:ext cx="7114477" cy="4154126"/>
          </a:xfrm>
          <a:prstGeom prst="rect">
            <a:avLst/>
          </a:prstGeom>
          <a:noFill/>
          <a:ln>
            <a:noFill/>
          </a:ln>
        </p:spPr>
        <p:txBody>
          <a:bodyPr spcFirstLastPara="1" wrap="square" lIns="91425" tIns="91425" rIns="91425" bIns="91425" anchor="t" anchorCtr="0">
            <a:noAutofit/>
          </a:bodyPr>
          <a:lstStyle/>
          <a:p>
            <a:pPr algn="l">
              <a:buFont typeface="+mj-lt"/>
              <a:buAutoNum type="arabicPeriod"/>
            </a:pPr>
            <a:r>
              <a:rPr lang="en-US" sz="1200" b="1" i="0" dirty="0">
                <a:solidFill>
                  <a:srgbClr val="495057"/>
                </a:solidFill>
                <a:effectLst/>
                <a:latin typeface="-apple-system"/>
              </a:rPr>
              <a:t>Post Implementation on Property</a:t>
            </a:r>
            <a:r>
              <a:rPr lang="en-US" sz="1200" dirty="0"/>
              <a:t/>
            </a:r>
            <a:br>
              <a:rPr lang="en-US" sz="1200" dirty="0"/>
            </a:br>
            <a:r>
              <a:rPr lang="en-US" sz="1200" b="0" i="0" dirty="0">
                <a:solidFill>
                  <a:srgbClr val="495057"/>
                </a:solidFill>
                <a:effectLst/>
                <a:latin typeface="-apple-system"/>
              </a:rPr>
              <a:t>Shadow agents / assist with logins / engage staff / attend front office </a:t>
            </a:r>
            <a:r>
              <a:rPr lang="en-US" sz="1200" b="0" i="0" dirty="0" err="1">
                <a:solidFill>
                  <a:srgbClr val="495057"/>
                </a:solidFill>
                <a:effectLst/>
                <a:latin typeface="-apple-system"/>
              </a:rPr>
              <a:t>preshifts</a:t>
            </a:r>
            <a:r>
              <a:rPr lang="en-US" sz="1200" dirty="0"/>
              <a:t/>
            </a:r>
            <a:br>
              <a:rPr lang="en-US" sz="1200" dirty="0"/>
            </a:br>
            <a:r>
              <a:rPr lang="en-US" sz="1200" b="0" i="0" dirty="0">
                <a:solidFill>
                  <a:srgbClr val="495057"/>
                </a:solidFill>
                <a:effectLst/>
                <a:latin typeface="-apple-system"/>
              </a:rPr>
              <a:t>Distribute Engagement Guide / share best practices /provide kickoff engagement “gift cards”</a:t>
            </a:r>
            <a:r>
              <a:rPr lang="en-US" sz="1200" dirty="0"/>
              <a:t/>
            </a:r>
            <a:br>
              <a:rPr lang="en-US" sz="1200" dirty="0"/>
            </a:br>
            <a:r>
              <a:rPr lang="en-US" sz="1200" b="0" i="0" dirty="0">
                <a:solidFill>
                  <a:srgbClr val="495057"/>
                </a:solidFill>
                <a:effectLst/>
                <a:latin typeface="-apple-system"/>
              </a:rPr>
              <a:t>Confirm weekly follow-up call with Program Manager / Confirm Monthly recurring call</a:t>
            </a:r>
            <a:r>
              <a:rPr lang="en-US" sz="1200" dirty="0"/>
              <a:t/>
            </a:r>
            <a:br>
              <a:rPr lang="en-US" sz="1200" dirty="0"/>
            </a:br>
            <a:r>
              <a:rPr lang="en-US" sz="1200" b="0" i="0" dirty="0">
                <a:solidFill>
                  <a:srgbClr val="495057"/>
                </a:solidFill>
                <a:effectLst/>
                <a:latin typeface="-apple-system"/>
              </a:rPr>
              <a:t>Wrap up Meeting with hotel where Post Launch Survey is Reviewed with Property and areas of improvement noted</a:t>
            </a:r>
            <a:r>
              <a:rPr lang="en-US" sz="1200" dirty="0"/>
              <a:t/>
            </a:r>
            <a:br>
              <a:rPr lang="en-US" sz="1200" dirty="0"/>
            </a:br>
            <a:r>
              <a:rPr lang="en-US" sz="1200" dirty="0"/>
              <a:t/>
            </a:r>
            <a:br>
              <a:rPr lang="en-US" sz="1200" dirty="0"/>
            </a:br>
            <a:r>
              <a:rPr lang="en-US" sz="1200" b="1" i="0" dirty="0">
                <a:solidFill>
                  <a:srgbClr val="495057"/>
                </a:solidFill>
                <a:effectLst/>
                <a:latin typeface="-apple-system"/>
              </a:rPr>
              <a:t>Post Implementation</a:t>
            </a:r>
            <a:r>
              <a:rPr lang="en-US" sz="1200" dirty="0"/>
              <a:t/>
            </a:r>
            <a:br>
              <a:rPr lang="en-US" sz="1200" dirty="0"/>
            </a:br>
            <a:r>
              <a:rPr lang="en-US" sz="1200" b="0" i="0" dirty="0">
                <a:solidFill>
                  <a:srgbClr val="495057"/>
                </a:solidFill>
                <a:effectLst/>
                <a:latin typeface="-apple-system"/>
              </a:rPr>
              <a:t>Send Thank You follow up to all agents who attended training - Dave Hallman to assist</a:t>
            </a:r>
            <a:r>
              <a:rPr lang="en-US" sz="1200" dirty="0"/>
              <a:t/>
            </a:r>
            <a:br>
              <a:rPr lang="en-US" sz="1200" dirty="0"/>
            </a:br>
            <a:r>
              <a:rPr lang="en-US" sz="1200" b="0" i="0" dirty="0">
                <a:solidFill>
                  <a:srgbClr val="495057"/>
                </a:solidFill>
                <a:effectLst/>
                <a:latin typeface="-apple-system"/>
              </a:rPr>
              <a:t>Collect new Opera descriptions from property and update control panel</a:t>
            </a:r>
            <a:r>
              <a:rPr lang="en-US" sz="1200" dirty="0"/>
              <a:t/>
            </a:r>
            <a:br>
              <a:rPr lang="en-US" sz="1200" dirty="0"/>
            </a:br>
            <a:r>
              <a:rPr lang="en-US" sz="1200" b="0" i="0" dirty="0">
                <a:solidFill>
                  <a:srgbClr val="495057"/>
                </a:solidFill>
                <a:effectLst/>
                <a:latin typeface="-apple-system"/>
              </a:rPr>
              <a:t>Send Post launch Survey to Corporate Contact two weeks after Launch once hotel has corrected areas of improvement</a:t>
            </a:r>
            <a:r>
              <a:rPr lang="en-US" sz="1200" dirty="0"/>
              <a:t/>
            </a:r>
            <a:br>
              <a:rPr lang="en-US" sz="1200" dirty="0"/>
            </a:br>
            <a:r>
              <a:rPr lang="en-US" sz="1200" b="0" i="0" dirty="0">
                <a:solidFill>
                  <a:srgbClr val="495057"/>
                </a:solidFill>
                <a:effectLst/>
                <a:latin typeface="-apple-system"/>
              </a:rPr>
              <a:t>Intercom maintenance: Routing to ARM and ARM Manager (or at least two people for ensuring coverage)</a:t>
            </a:r>
          </a:p>
          <a:p>
            <a:pPr algn="l">
              <a:buFont typeface="+mj-lt"/>
              <a:buAutoNum type="arabicPeriod"/>
            </a:pPr>
            <a:r>
              <a:rPr lang="en-US" sz="1200" b="0" i="0" dirty="0">
                <a:solidFill>
                  <a:srgbClr val="495057"/>
                </a:solidFill>
                <a:effectLst/>
                <a:latin typeface="-apple-system"/>
              </a:rPr>
              <a:t>Response time of 2 hours on average (response does not equal resolution)</a:t>
            </a:r>
          </a:p>
          <a:p>
            <a:pPr algn="l">
              <a:buFont typeface="+mj-lt"/>
              <a:buAutoNum type="arabicPeriod"/>
            </a:pPr>
            <a:r>
              <a:rPr lang="en-US" sz="1200" b="0" i="0" dirty="0">
                <a:solidFill>
                  <a:srgbClr val="495057"/>
                </a:solidFill>
                <a:effectLst/>
                <a:latin typeface="-apple-system"/>
              </a:rPr>
              <a:t>Tag each conversation, and close each chat with the specific saved response that Cindy created</a:t>
            </a:r>
          </a:p>
          <a:p>
            <a:pPr algn="l">
              <a:buFont typeface="+mj-lt"/>
              <a:buAutoNum type="arabicPeriod"/>
            </a:pPr>
            <a:r>
              <a:rPr lang="en-US" sz="1200" b="0" i="0" dirty="0">
                <a:solidFill>
                  <a:srgbClr val="495057"/>
                </a:solidFill>
                <a:effectLst/>
                <a:latin typeface="-apple-system"/>
              </a:rPr>
              <a:t>Advise program manager about new conversation for each issue</a:t>
            </a:r>
          </a:p>
          <a:p>
            <a:r>
              <a:rPr lang="en-US" sz="1200" dirty="0"/>
              <a:t/>
            </a:r>
            <a:br>
              <a:rPr lang="en-US" sz="1200" dirty="0"/>
            </a:br>
            <a:endParaRPr lang="en-US" sz="1200" b="1" dirty="0">
              <a:solidFill>
                <a:schemeClr val="bg1">
                  <a:lumMod val="65000"/>
                </a:schemeClr>
              </a:solidFill>
              <a:latin typeface="-apple-system"/>
            </a:endParaRPr>
          </a:p>
        </p:txBody>
      </p:sp>
    </p:spTree>
    <p:extLst>
      <p:ext uri="{BB962C8B-B14F-4D97-AF65-F5344CB8AC3E}">
        <p14:creationId xmlns:p14="http://schemas.microsoft.com/office/powerpoint/2010/main" val="287115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CEA42E-8D0D-4D52-89ED-DC796646D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
        <p:nvSpPr>
          <p:cNvPr id="7" name="Google Shape;195;p16">
            <a:extLst>
              <a:ext uri="{FF2B5EF4-FFF2-40B4-BE49-F238E27FC236}">
                <a16:creationId xmlns:a16="http://schemas.microsoft.com/office/drawing/2014/main" id="{044943E4-B26A-4409-A933-AC9A1F4BECC1}"/>
              </a:ext>
            </a:extLst>
          </p:cNvPr>
          <p:cNvSpPr txBox="1"/>
          <p:nvPr/>
        </p:nvSpPr>
        <p:spPr>
          <a:xfrm>
            <a:off x="172756" y="0"/>
            <a:ext cx="8523361" cy="1107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12 Post Implementation*</a:t>
            </a:r>
            <a:endParaRPr lang="es-ES_tradnl" sz="3000" dirty="0">
              <a:solidFill>
                <a:srgbClr val="0944A1"/>
              </a:solidFill>
              <a:latin typeface="Roboto"/>
              <a:ea typeface="Roboto"/>
              <a:cs typeface="Roboto"/>
              <a:sym typeface="Roboto"/>
            </a:endParaRPr>
          </a:p>
        </p:txBody>
      </p:sp>
      <p:sp>
        <p:nvSpPr>
          <p:cNvPr id="12" name="Google Shape;73;p13">
            <a:hlinkClick r:id="rId3" action="ppaction://hlinkpres?slideindex=1&amp;slidetitle="/>
            <a:extLst>
              <a:ext uri="{FF2B5EF4-FFF2-40B4-BE49-F238E27FC236}">
                <a16:creationId xmlns:a16="http://schemas.microsoft.com/office/drawing/2014/main" id="{A4170C5F-B43E-4B9F-91EA-B5BE062868C2}"/>
              </a:ext>
            </a:extLst>
          </p:cNvPr>
          <p:cNvSpPr txBox="1"/>
          <p:nvPr/>
        </p:nvSpPr>
        <p:spPr>
          <a:xfrm>
            <a:off x="218989" y="553955"/>
            <a:ext cx="7114477" cy="4154126"/>
          </a:xfrm>
          <a:prstGeom prst="rect">
            <a:avLst/>
          </a:prstGeom>
          <a:noFill/>
          <a:ln>
            <a:noFill/>
          </a:ln>
        </p:spPr>
        <p:txBody>
          <a:bodyPr spcFirstLastPara="1" wrap="square" lIns="91425" tIns="91425" rIns="91425" bIns="91425" anchor="t" anchorCtr="0">
            <a:noAutofit/>
          </a:bodyPr>
          <a:lstStyle/>
          <a:p>
            <a:pPr algn="l"/>
            <a:endParaRPr lang="en-US" sz="1200" b="0" i="0" dirty="0">
              <a:solidFill>
                <a:srgbClr val="495057"/>
              </a:solidFill>
              <a:effectLst/>
              <a:latin typeface="-apple-system"/>
            </a:endParaRPr>
          </a:p>
          <a:p>
            <a:r>
              <a:rPr lang="en-US" sz="1200" b="1" i="0" dirty="0">
                <a:solidFill>
                  <a:srgbClr val="495057"/>
                </a:solidFill>
                <a:effectLst/>
                <a:latin typeface="-apple-system"/>
              </a:rPr>
              <a:t>Weekly for Weeks 1-5 -15 Minute Performance and Engagement Call</a:t>
            </a:r>
            <a:r>
              <a:rPr lang="en-US" sz="1200" dirty="0"/>
              <a:t/>
            </a:r>
            <a:br>
              <a:rPr lang="en-US" sz="1200" dirty="0"/>
            </a:br>
            <a:r>
              <a:rPr lang="en-US" sz="1200" b="0" i="0" dirty="0">
                <a:solidFill>
                  <a:srgbClr val="495057"/>
                </a:solidFill>
                <a:effectLst/>
                <a:latin typeface="-apple-system"/>
              </a:rPr>
              <a:t>(FOM, Program Manager, Nor1 Implementation Manager)</a:t>
            </a:r>
            <a:r>
              <a:rPr lang="en-US" sz="1200" dirty="0"/>
              <a:t/>
            </a:r>
            <a:br>
              <a:rPr lang="en-US" sz="1200" dirty="0"/>
            </a:br>
            <a:r>
              <a:rPr lang="en-US" sz="1200" b="0" i="0" dirty="0">
                <a:solidFill>
                  <a:srgbClr val="495057"/>
                </a:solidFill>
                <a:effectLst/>
                <a:latin typeface="-apple-system"/>
              </a:rPr>
              <a:t>Review of performance</a:t>
            </a:r>
            <a:r>
              <a:rPr lang="en-US" sz="1200" dirty="0"/>
              <a:t/>
            </a:r>
            <a:br>
              <a:rPr lang="en-US" sz="1200" dirty="0"/>
            </a:br>
            <a:r>
              <a:rPr lang="en-US" sz="1200" b="0" i="0" dirty="0">
                <a:solidFill>
                  <a:srgbClr val="495057"/>
                </a:solidFill>
                <a:effectLst/>
                <a:latin typeface="-apple-system"/>
              </a:rPr>
              <a:t>Answer questions</a:t>
            </a:r>
            <a:r>
              <a:rPr lang="en-US" sz="1200" dirty="0"/>
              <a:t/>
            </a:r>
            <a:br>
              <a:rPr lang="en-US" sz="1200" dirty="0"/>
            </a:br>
            <a:r>
              <a:rPr lang="en-US" sz="1200" b="0" i="0" dirty="0">
                <a:solidFill>
                  <a:srgbClr val="495057"/>
                </a:solidFill>
                <a:effectLst/>
                <a:latin typeface="-apple-system"/>
              </a:rPr>
              <a:t>Make sure that goals are entered for at least a year</a:t>
            </a:r>
            <a:r>
              <a:rPr lang="en-US" sz="1200" dirty="0"/>
              <a:t/>
            </a:r>
            <a:br>
              <a:rPr lang="en-US" sz="1200" dirty="0"/>
            </a:br>
            <a:r>
              <a:rPr lang="en-US" sz="1200" dirty="0"/>
              <a:t/>
            </a:r>
            <a:br>
              <a:rPr lang="en-US" sz="1200" dirty="0"/>
            </a:br>
            <a:r>
              <a:rPr lang="en-US" sz="1200" b="0" i="0" dirty="0">
                <a:solidFill>
                  <a:srgbClr val="495057"/>
                </a:solidFill>
                <a:effectLst/>
                <a:latin typeface="-apple-system"/>
              </a:rPr>
              <a:t>Refer to </a:t>
            </a:r>
            <a:r>
              <a:rPr lang="en-US" sz="1200" b="0" i="0" u="none" strike="noStrike" dirty="0">
                <a:solidFill>
                  <a:srgbClr val="00B4CC"/>
                </a:solidFill>
                <a:effectLst/>
                <a:latin typeface="-apple-system"/>
                <a:hlinkClick r:id="rId4"/>
              </a:rPr>
              <a:t>Checkpoint Call SOP</a:t>
            </a:r>
            <a:r>
              <a:rPr lang="en-US" sz="1200" b="0" i="0" dirty="0">
                <a:solidFill>
                  <a:srgbClr val="495057"/>
                </a:solidFill>
                <a:effectLst/>
                <a:latin typeface="-apple-system"/>
              </a:rPr>
              <a:t> for materials and mandatory </a:t>
            </a:r>
            <a:r>
              <a:rPr lang="en-US" sz="1200" b="0" i="0" dirty="0" err="1">
                <a:solidFill>
                  <a:srgbClr val="495057"/>
                </a:solidFill>
                <a:effectLst/>
                <a:latin typeface="-apple-system"/>
              </a:rPr>
              <a:t>requirementes</a:t>
            </a:r>
            <a:r>
              <a:rPr lang="en-US" sz="1200" dirty="0"/>
              <a:t/>
            </a:r>
            <a:br>
              <a:rPr lang="en-US" sz="1200" dirty="0"/>
            </a:br>
            <a:r>
              <a:rPr lang="en-US" sz="1200" dirty="0"/>
              <a:t/>
            </a:r>
            <a:br>
              <a:rPr lang="en-US" sz="1200" dirty="0"/>
            </a:br>
            <a:r>
              <a:rPr lang="en-US" sz="1200" b="1" i="0" dirty="0">
                <a:solidFill>
                  <a:srgbClr val="495057"/>
                </a:solidFill>
                <a:effectLst/>
                <a:latin typeface="-apple-system"/>
              </a:rPr>
              <a:t>Monthly (After 5th week)</a:t>
            </a:r>
            <a:r>
              <a:rPr lang="en-US" sz="1200" dirty="0"/>
              <a:t/>
            </a:r>
            <a:br>
              <a:rPr lang="en-US" sz="1200" dirty="0"/>
            </a:br>
            <a:r>
              <a:rPr lang="en-US" sz="1200" b="0" i="0" dirty="0">
                <a:solidFill>
                  <a:srgbClr val="495057"/>
                </a:solidFill>
                <a:effectLst/>
                <a:latin typeface="-apple-system"/>
              </a:rPr>
              <a:t>(DR, FOM, Program Manager, Nor1 Implementation Manager)</a:t>
            </a:r>
            <a:r>
              <a:rPr lang="en-US" sz="1200" dirty="0"/>
              <a:t/>
            </a:r>
            <a:br>
              <a:rPr lang="en-US" sz="1200" dirty="0"/>
            </a:br>
            <a:r>
              <a:rPr lang="en-US" sz="1200" b="0" i="0" dirty="0">
                <a:solidFill>
                  <a:srgbClr val="495057"/>
                </a:solidFill>
                <a:effectLst/>
                <a:latin typeface="-apple-system"/>
              </a:rPr>
              <a:t>Review of performance</a:t>
            </a:r>
            <a:r>
              <a:rPr lang="en-US" sz="1200" dirty="0"/>
              <a:t/>
            </a:r>
            <a:br>
              <a:rPr lang="en-US" sz="1200" dirty="0"/>
            </a:br>
            <a:r>
              <a:rPr lang="en-US" sz="1200" b="0" i="0" dirty="0">
                <a:solidFill>
                  <a:srgbClr val="495057"/>
                </a:solidFill>
                <a:effectLst/>
                <a:latin typeface="-apple-system"/>
              </a:rPr>
              <a:t>Variation to goals</a:t>
            </a:r>
            <a:r>
              <a:rPr lang="en-US" sz="1200" dirty="0"/>
              <a:t/>
            </a:r>
            <a:br>
              <a:rPr lang="en-US" sz="1200" dirty="0"/>
            </a:br>
            <a:r>
              <a:rPr lang="en-US" sz="1200" b="0" i="0" dirty="0">
                <a:solidFill>
                  <a:srgbClr val="495057"/>
                </a:solidFill>
                <a:effectLst/>
                <a:latin typeface="-apple-system"/>
              </a:rPr>
              <a:t>Quarterly</a:t>
            </a:r>
            <a:r>
              <a:rPr lang="en-US" sz="1200" dirty="0"/>
              <a:t/>
            </a:r>
            <a:br>
              <a:rPr lang="en-US" sz="1200" dirty="0"/>
            </a:br>
            <a:r>
              <a:rPr lang="en-US" sz="1200" b="0" i="0" dirty="0">
                <a:solidFill>
                  <a:srgbClr val="495057"/>
                </a:solidFill>
                <a:effectLst/>
                <a:latin typeface="-apple-system"/>
              </a:rPr>
              <a:t>Additional classroom training, as needed</a:t>
            </a:r>
            <a:r>
              <a:rPr lang="en-US" sz="1200" dirty="0"/>
              <a:t/>
            </a:r>
            <a:br>
              <a:rPr lang="en-US" sz="1200" dirty="0"/>
            </a:br>
            <a:r>
              <a:rPr lang="en-US" sz="1200" b="0" i="0" dirty="0">
                <a:solidFill>
                  <a:srgbClr val="495057"/>
                </a:solidFill>
                <a:effectLst/>
                <a:latin typeface="-apple-system"/>
              </a:rPr>
              <a:t>Shadowing &amp; Coaching front desk agents</a:t>
            </a:r>
            <a:r>
              <a:rPr lang="en-US" sz="1200" dirty="0"/>
              <a:t/>
            </a:r>
            <a:br>
              <a:rPr lang="en-US" sz="1200" dirty="0"/>
            </a:br>
            <a:r>
              <a:rPr lang="en-US" sz="1200" b="0" i="0" dirty="0">
                <a:solidFill>
                  <a:srgbClr val="495057"/>
                </a:solidFill>
                <a:effectLst/>
                <a:latin typeface="-apple-system"/>
              </a:rPr>
              <a:t>Program Manager support</a:t>
            </a:r>
            <a:endParaRPr lang="en-US" sz="1200" b="1" dirty="0">
              <a:solidFill>
                <a:schemeClr val="bg1">
                  <a:lumMod val="65000"/>
                </a:schemeClr>
              </a:solidFill>
              <a:latin typeface="-apple-system"/>
            </a:endParaRPr>
          </a:p>
        </p:txBody>
      </p:sp>
    </p:spTree>
    <p:extLst>
      <p:ext uri="{BB962C8B-B14F-4D97-AF65-F5344CB8AC3E}">
        <p14:creationId xmlns:p14="http://schemas.microsoft.com/office/powerpoint/2010/main" val="3612108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E85F1D-2B70-4CBE-83C0-807C176091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
        <p:nvSpPr>
          <p:cNvPr id="5" name="Google Shape;195;p16">
            <a:extLst>
              <a:ext uri="{FF2B5EF4-FFF2-40B4-BE49-F238E27FC236}">
                <a16:creationId xmlns:a16="http://schemas.microsoft.com/office/drawing/2014/main" id="{C6EFEEF5-EBC8-4F5F-880D-C7BFA47B0C71}"/>
              </a:ext>
            </a:extLst>
          </p:cNvPr>
          <p:cNvSpPr txBox="1"/>
          <p:nvPr/>
        </p:nvSpPr>
        <p:spPr>
          <a:xfrm>
            <a:off x="178842" y="318738"/>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*All stages are tracked in SF with checkboxes for key fields</a:t>
            </a:r>
            <a:endParaRPr lang="es-ES_tradnl" sz="3000" dirty="0">
              <a:solidFill>
                <a:srgbClr val="0944A1"/>
              </a:solidFill>
              <a:latin typeface="Roboto"/>
              <a:ea typeface="Roboto"/>
              <a:cs typeface="Roboto"/>
              <a:sym typeface="Roboto"/>
            </a:endParaRPr>
          </a:p>
        </p:txBody>
      </p:sp>
      <p:sp>
        <p:nvSpPr>
          <p:cNvPr id="8" name="Google Shape;195;p16">
            <a:extLst>
              <a:ext uri="{FF2B5EF4-FFF2-40B4-BE49-F238E27FC236}">
                <a16:creationId xmlns:a16="http://schemas.microsoft.com/office/drawing/2014/main" id="{10564B95-F6C4-4207-9BCA-754F196BD10C}"/>
              </a:ext>
            </a:extLst>
          </p:cNvPr>
          <p:cNvSpPr txBox="1"/>
          <p:nvPr/>
        </p:nvSpPr>
        <p:spPr>
          <a:xfrm>
            <a:off x="620639" y="4097354"/>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_tradnl" sz="1600" dirty="0">
                <a:solidFill>
                  <a:schemeClr val="bg1"/>
                </a:solidFill>
                <a:latin typeface="Roboto"/>
                <a:ea typeface="Roboto"/>
                <a:cs typeface="Roboto"/>
                <a:sym typeface="Roboto"/>
              </a:rPr>
              <a:t>https://nor1.lightning.force.com/lightning/r/Case/5005A00001HfiqoQAB/view</a:t>
            </a:r>
          </a:p>
        </p:txBody>
      </p:sp>
      <p:pic>
        <p:nvPicPr>
          <p:cNvPr id="3" name="Picture 2" descr="Graphical user interface, text, application, email&#10;&#10;Description automatically generated">
            <a:extLst>
              <a:ext uri="{FF2B5EF4-FFF2-40B4-BE49-F238E27FC236}">
                <a16:creationId xmlns:a16="http://schemas.microsoft.com/office/drawing/2014/main" id="{DEC0EF6F-8C88-4D1B-9888-C8D797142B9D}"/>
              </a:ext>
            </a:extLst>
          </p:cNvPr>
          <p:cNvPicPr>
            <a:picLocks noChangeAspect="1"/>
          </p:cNvPicPr>
          <p:nvPr/>
        </p:nvPicPr>
        <p:blipFill>
          <a:blip r:embed="rId3"/>
          <a:stretch>
            <a:fillRect/>
          </a:stretch>
        </p:blipFill>
        <p:spPr>
          <a:xfrm>
            <a:off x="672555" y="1496599"/>
            <a:ext cx="8173844" cy="2439210"/>
          </a:xfrm>
          <a:prstGeom prst="rect">
            <a:avLst/>
          </a:prstGeom>
        </p:spPr>
      </p:pic>
    </p:spTree>
    <p:extLst>
      <p:ext uri="{BB962C8B-B14F-4D97-AF65-F5344CB8AC3E}">
        <p14:creationId xmlns:p14="http://schemas.microsoft.com/office/powerpoint/2010/main" val="4256852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48B8C8-0D3F-48BF-B8D4-50C605C11F1D}"/>
              </a:ext>
            </a:extLst>
          </p:cNvPr>
          <p:cNvSpPr>
            <a:spLocks noGrp="1"/>
          </p:cNvSpPr>
          <p:nvPr>
            <p:ph type="sldNum" sz="quarter" idx="12"/>
          </p:nvPr>
        </p:nvSpPr>
        <p:spPr/>
        <p:txBody>
          <a:bodyPr/>
          <a:lstStyle/>
          <a:p>
            <a:fld id="{A70B0383-2686-4300-9976-2BBF28867F16}" type="slidenum">
              <a:rPr lang="en-US" smtClean="0">
                <a:solidFill>
                  <a:prstClr val="white"/>
                </a:solidFill>
              </a:rPr>
              <a:pPr/>
              <a:t>64</a:t>
            </a:fld>
            <a:endParaRPr lang="en-US" dirty="0">
              <a:solidFill>
                <a:prstClr val="white"/>
              </a:solidFill>
            </a:endParaRPr>
          </a:p>
        </p:txBody>
      </p:sp>
      <p:sp>
        <p:nvSpPr>
          <p:cNvPr id="4" name="TextBox 3">
            <a:extLst>
              <a:ext uri="{FF2B5EF4-FFF2-40B4-BE49-F238E27FC236}">
                <a16:creationId xmlns:a16="http://schemas.microsoft.com/office/drawing/2014/main" id="{D9EF7199-06A7-401F-953F-9206879C62F0}"/>
              </a:ext>
            </a:extLst>
          </p:cNvPr>
          <p:cNvSpPr txBox="1"/>
          <p:nvPr/>
        </p:nvSpPr>
        <p:spPr>
          <a:xfrm>
            <a:off x="352002" y="1287370"/>
            <a:ext cx="8356695" cy="3415257"/>
          </a:xfrm>
          <a:prstGeom prst="rect">
            <a:avLst/>
          </a:prstGeom>
          <a:noFill/>
        </p:spPr>
        <p:txBody>
          <a:bodyPr wrap="square" rtlCol="0">
            <a:noAutofit/>
          </a:bodyPr>
          <a:lstStyle/>
          <a:p>
            <a:r>
              <a:rPr lang="en-US" sz="1400" dirty="0">
                <a:latin typeface="Helvetica Neue" charset="0"/>
                <a:ea typeface="Helvetica Neue" charset="0"/>
                <a:cs typeface="Helvetica Neue" charset="0"/>
              </a:rPr>
              <a:t> </a:t>
            </a:r>
          </a:p>
        </p:txBody>
      </p:sp>
      <p:pic>
        <p:nvPicPr>
          <p:cNvPr id="6" name="Picture 5">
            <a:extLst>
              <a:ext uri="{FF2B5EF4-FFF2-40B4-BE49-F238E27FC236}">
                <a16:creationId xmlns:a16="http://schemas.microsoft.com/office/drawing/2014/main" id="{02EC45F7-3B23-4B98-9E88-E5AE4AC03391}"/>
              </a:ext>
            </a:extLst>
          </p:cNvPr>
          <p:cNvPicPr>
            <a:picLocks noChangeAspect="1"/>
          </p:cNvPicPr>
          <p:nvPr/>
        </p:nvPicPr>
        <p:blipFill>
          <a:blip r:embed="rId3"/>
          <a:stretch>
            <a:fillRect/>
          </a:stretch>
        </p:blipFill>
        <p:spPr>
          <a:xfrm>
            <a:off x="2297059" y="939594"/>
            <a:ext cx="4663440" cy="3108960"/>
          </a:xfrm>
          <a:prstGeom prst="rect">
            <a:avLst/>
          </a:prstGeom>
        </p:spPr>
      </p:pic>
    </p:spTree>
    <p:extLst>
      <p:ext uri="{BB962C8B-B14F-4D97-AF65-F5344CB8AC3E}">
        <p14:creationId xmlns:p14="http://schemas.microsoft.com/office/powerpoint/2010/main" val="2455676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A0A8-A5A2-4D0B-BE2C-A828736761A4}"/>
              </a:ext>
            </a:extLst>
          </p:cNvPr>
          <p:cNvSpPr>
            <a:spLocks noGrp="1"/>
          </p:cNvSpPr>
          <p:nvPr>
            <p:ph type="title"/>
          </p:nvPr>
        </p:nvSpPr>
        <p:spPr/>
        <p:txBody>
          <a:bodyPr/>
          <a:lstStyle/>
          <a:p>
            <a:r>
              <a:rPr lang="en-US" dirty="0"/>
              <a:t>Forward Looking Statement</a:t>
            </a:r>
          </a:p>
        </p:txBody>
      </p:sp>
      <p:sp>
        <p:nvSpPr>
          <p:cNvPr id="3" name="Slide Number Placeholder 2">
            <a:extLst>
              <a:ext uri="{FF2B5EF4-FFF2-40B4-BE49-F238E27FC236}">
                <a16:creationId xmlns:a16="http://schemas.microsoft.com/office/drawing/2014/main" id="{C848B8C8-0D3F-48BF-B8D4-50C605C11F1D}"/>
              </a:ext>
            </a:extLst>
          </p:cNvPr>
          <p:cNvSpPr>
            <a:spLocks noGrp="1"/>
          </p:cNvSpPr>
          <p:nvPr>
            <p:ph type="sldNum" sz="quarter" idx="12"/>
          </p:nvPr>
        </p:nvSpPr>
        <p:spPr/>
        <p:txBody>
          <a:bodyPr/>
          <a:lstStyle/>
          <a:p>
            <a:fld id="{A70B0383-2686-4300-9976-2BBF28867F16}" type="slidenum">
              <a:rPr lang="en-US" smtClean="0">
                <a:solidFill>
                  <a:prstClr val="white"/>
                </a:solidFill>
              </a:rPr>
              <a:pPr/>
              <a:t>65</a:t>
            </a:fld>
            <a:endParaRPr lang="en-US" dirty="0">
              <a:solidFill>
                <a:prstClr val="white"/>
              </a:solidFill>
            </a:endParaRPr>
          </a:p>
        </p:txBody>
      </p:sp>
      <p:sp>
        <p:nvSpPr>
          <p:cNvPr id="4" name="TextBox 3">
            <a:extLst>
              <a:ext uri="{FF2B5EF4-FFF2-40B4-BE49-F238E27FC236}">
                <a16:creationId xmlns:a16="http://schemas.microsoft.com/office/drawing/2014/main" id="{D9EF7199-06A7-401F-953F-9206879C62F0}"/>
              </a:ext>
            </a:extLst>
          </p:cNvPr>
          <p:cNvSpPr txBox="1"/>
          <p:nvPr/>
        </p:nvSpPr>
        <p:spPr>
          <a:xfrm>
            <a:off x="352002" y="1287370"/>
            <a:ext cx="8356695" cy="3415257"/>
          </a:xfrm>
          <a:prstGeom prst="rect">
            <a:avLst/>
          </a:prstGeom>
          <a:noFill/>
        </p:spPr>
        <p:txBody>
          <a:bodyPr wrap="square" rtlCol="0">
            <a:noAutofit/>
          </a:bodyPr>
          <a:lstStyle/>
          <a:p>
            <a:r>
              <a:rPr lang="en-US" sz="1400" dirty="0">
                <a:latin typeface="Helvetica Neue" charset="0"/>
                <a:ea typeface="Helvetica Neue" charset="0"/>
                <a:cs typeface="Helvetica Neue" charset="0"/>
              </a:rPr>
              <a:t> </a:t>
            </a:r>
          </a:p>
          <a:p>
            <a:r>
              <a:rPr lang="en-US" sz="1400" i="1" dirty="0">
                <a:latin typeface="Helvetica Neue"/>
              </a:rPr>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a:t>
            </a:r>
            <a:r>
              <a:rPr lang="en-US" sz="1400" i="1" dirty="0">
                <a:latin typeface="Helvetica Neue"/>
                <a:hlinkClick r:id="rId3"/>
              </a:rPr>
              <a:t>http://www.oracle.com/investor</a:t>
            </a:r>
            <a:r>
              <a:rPr lang="en-US" sz="1400" i="1" dirty="0">
                <a:latin typeface="Helvetica Neue"/>
              </a:rPr>
              <a:t>. All information in this presentation is current as of INSERT MONTH HERE 2020 and Oracle undertakes no duty to update any statement in light of new information or future events.</a:t>
            </a:r>
            <a:endParaRPr lang="en-US" sz="1400" dirty="0">
              <a:solidFill>
                <a:prstClr val="black"/>
              </a:solidFill>
              <a:latin typeface="Helvetica Neue"/>
              <a:ea typeface="Helvetica Neue" charset="0"/>
              <a:cs typeface="Helvetica Neue" charset="0"/>
            </a:endParaRPr>
          </a:p>
        </p:txBody>
      </p:sp>
    </p:spTree>
    <p:extLst>
      <p:ext uri="{BB962C8B-B14F-4D97-AF65-F5344CB8AC3E}">
        <p14:creationId xmlns:p14="http://schemas.microsoft.com/office/powerpoint/2010/main" val="76573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1AD169-64EC-441D-A5D0-02D8757D88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5" name="Google Shape;195;p16">
            <a:extLst>
              <a:ext uri="{FF2B5EF4-FFF2-40B4-BE49-F238E27FC236}">
                <a16:creationId xmlns:a16="http://schemas.microsoft.com/office/drawing/2014/main" id="{40AE466C-ACFD-49B5-9DA2-A4187A630BB2}"/>
              </a:ext>
            </a:extLst>
          </p:cNvPr>
          <p:cNvSpPr txBox="1"/>
          <p:nvPr/>
        </p:nvSpPr>
        <p:spPr>
          <a:xfrm>
            <a:off x="298905" y="9397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2 Property Assignment to IM - Salesforce Cases</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FF4CD012-4163-4238-B160-4E67A367FF39}"/>
              </a:ext>
            </a:extLst>
          </p:cNvPr>
          <p:cNvSpPr txBox="1"/>
          <p:nvPr/>
        </p:nvSpPr>
        <p:spPr>
          <a:xfrm>
            <a:off x="122842" y="711200"/>
            <a:ext cx="9949150" cy="10648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Roboto"/>
                <a:ea typeface="Roboto"/>
                <a:cs typeface="Roboto"/>
                <a:sym typeface="Roboto"/>
              </a:rPr>
              <a:t>Director of Implementation (DOI) checks hotel details and assigns properties to Implementation Manager (IM)</a:t>
            </a:r>
          </a:p>
          <a:p>
            <a:pPr marL="0" lvl="0" indent="0" algn="l" rtl="0">
              <a:spcBef>
                <a:spcPts val="0"/>
              </a:spcBef>
              <a:spcAft>
                <a:spcPts val="0"/>
              </a:spcAft>
              <a:buNone/>
            </a:pPr>
            <a:r>
              <a:rPr lang="en-US" sz="1200" b="1" dirty="0">
                <a:latin typeface="Roboto"/>
                <a:ea typeface="Roboto"/>
                <a:cs typeface="Roboto"/>
                <a:sym typeface="Roboto"/>
              </a:rPr>
              <a:t>by revenue priority and Account Revenue Manager (ARM) by geographic location.</a:t>
            </a:r>
          </a:p>
          <a:p>
            <a:pPr marL="0" lvl="0" indent="0" algn="l" rtl="0">
              <a:spcBef>
                <a:spcPts val="0"/>
              </a:spcBef>
              <a:spcAft>
                <a:spcPts val="0"/>
              </a:spcAft>
              <a:buNone/>
            </a:pPr>
            <a:endParaRPr lang="en-US" sz="1200" b="1" dirty="0">
              <a:latin typeface="Roboto"/>
              <a:ea typeface="Roboto"/>
              <a:cs typeface="Roboto"/>
              <a:sym typeface="Roboto"/>
            </a:endParaRPr>
          </a:p>
          <a:p>
            <a:pPr marL="0" lvl="0" indent="0" algn="l" rtl="0">
              <a:spcBef>
                <a:spcPts val="0"/>
              </a:spcBef>
              <a:spcAft>
                <a:spcPts val="0"/>
              </a:spcAft>
              <a:buNone/>
            </a:pPr>
            <a:r>
              <a:rPr lang="en-US" sz="1200" b="1" dirty="0">
                <a:latin typeface="Roboto"/>
                <a:ea typeface="Roboto"/>
                <a:cs typeface="Roboto"/>
                <a:sym typeface="Roboto"/>
              </a:rPr>
              <a:t>The fields below need to be entered by DOI in order to trigger the Implementation email alert for the IM:</a:t>
            </a:r>
          </a:p>
          <a:p>
            <a:pPr marL="0" lvl="0" indent="0" algn="l" rtl="0">
              <a:spcBef>
                <a:spcPts val="0"/>
              </a:spcBef>
              <a:spcAft>
                <a:spcPts val="0"/>
              </a:spcAft>
              <a:buNone/>
            </a:pPr>
            <a:endParaRPr lang="en-US" sz="1200" b="1"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Implementation Setup </a:t>
            </a:r>
            <a:r>
              <a:rPr lang="en-US" sz="1200" b="1" dirty="0" err="1">
                <a:latin typeface="Roboto"/>
                <a:ea typeface="Roboto"/>
                <a:cs typeface="Roboto"/>
                <a:sym typeface="Roboto"/>
              </a:rPr>
              <a:t>Mgr</a:t>
            </a:r>
            <a:endParaRPr lang="en-US" sz="1200" b="1"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Expected Launch Date</a:t>
            </a: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Case Owner</a:t>
            </a:r>
          </a:p>
          <a:p>
            <a:pPr marL="171450" lvl="0" indent="-171450" algn="l" rtl="0">
              <a:spcBef>
                <a:spcPts val="0"/>
              </a:spcBef>
              <a:spcAft>
                <a:spcPts val="0"/>
              </a:spcAft>
              <a:buFont typeface="Arial" panose="020B0604020202020204" pitchFamily="34" charset="0"/>
              <a:buChar char="•"/>
            </a:pPr>
            <a:r>
              <a:rPr lang="en-US" sz="1200" b="1" dirty="0">
                <a:latin typeface="Roboto"/>
                <a:ea typeface="Roboto"/>
                <a:cs typeface="Roboto"/>
                <a:sym typeface="Roboto"/>
              </a:rPr>
              <a:t>Status - Assigned</a:t>
            </a:r>
            <a:endParaRPr lang="en-US" sz="1200" dirty="0">
              <a:latin typeface="Roboto"/>
              <a:ea typeface="Roboto"/>
              <a:cs typeface="Roboto"/>
              <a:sym typeface="Roboto"/>
            </a:endParaRPr>
          </a:p>
        </p:txBody>
      </p:sp>
      <p:pic>
        <p:nvPicPr>
          <p:cNvPr id="7170" name="Picture 2">
            <a:extLst>
              <a:ext uri="{FF2B5EF4-FFF2-40B4-BE49-F238E27FC236}">
                <a16:creationId xmlns:a16="http://schemas.microsoft.com/office/drawing/2014/main" id="{C25F597D-BF31-4CED-99EB-5EE2F9652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220" y="2007173"/>
            <a:ext cx="5193697" cy="292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1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C94B72-F8CF-41C7-A83A-8EB751A1F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5" name="Google Shape;195;p16">
            <a:extLst>
              <a:ext uri="{FF2B5EF4-FFF2-40B4-BE49-F238E27FC236}">
                <a16:creationId xmlns:a16="http://schemas.microsoft.com/office/drawing/2014/main" id="{2A25820E-2798-4425-B263-9C0EB9D2EED0}"/>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2 Property Assignment to IM - Salesforce Cases</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96017998-88F7-4CFE-8235-78B796503A3D}"/>
              </a:ext>
            </a:extLst>
          </p:cNvPr>
          <p:cNvSpPr txBox="1"/>
          <p:nvPr/>
        </p:nvSpPr>
        <p:spPr>
          <a:xfrm>
            <a:off x="642132" y="948268"/>
            <a:ext cx="6735157" cy="5362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Roboto"/>
                <a:ea typeface="Roboto"/>
                <a:cs typeface="Roboto"/>
                <a:sym typeface="Roboto"/>
              </a:rPr>
              <a:t>Alert will look like the one below:</a:t>
            </a:r>
          </a:p>
        </p:txBody>
      </p:sp>
      <p:pic>
        <p:nvPicPr>
          <p:cNvPr id="8194" name="Picture 2">
            <a:extLst>
              <a:ext uri="{FF2B5EF4-FFF2-40B4-BE49-F238E27FC236}">
                <a16:creationId xmlns:a16="http://schemas.microsoft.com/office/drawing/2014/main" id="{7FC0D861-D1CB-47A9-AFE6-1B2A80960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65" y="1633008"/>
            <a:ext cx="7907867"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14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6679AC-D511-4669-8000-FD0C3CB2D7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5" name="Google Shape;195;p16">
            <a:extLst>
              <a:ext uri="{FF2B5EF4-FFF2-40B4-BE49-F238E27FC236}">
                <a16:creationId xmlns:a16="http://schemas.microsoft.com/office/drawing/2014/main" id="{861C5163-9EFD-4109-81BC-26EF6236F0B1}"/>
              </a:ext>
            </a:extLst>
          </p:cNvPr>
          <p:cNvSpPr txBox="1"/>
          <p:nvPr/>
        </p:nvSpPr>
        <p:spPr>
          <a:xfrm>
            <a:off x="298905" y="146601"/>
            <a:ext cx="8523361" cy="7274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0944A1"/>
                </a:solidFill>
                <a:latin typeface="Roboto"/>
                <a:ea typeface="Roboto"/>
                <a:cs typeface="Roboto"/>
                <a:sym typeface="Roboto"/>
              </a:rPr>
              <a:t>2 Property Assignment to IM - Salesforce Cases</a:t>
            </a:r>
            <a:endParaRPr lang="es-ES_tradnl" sz="3000" dirty="0">
              <a:solidFill>
                <a:srgbClr val="0944A1"/>
              </a:solidFill>
              <a:latin typeface="Roboto"/>
              <a:ea typeface="Roboto"/>
              <a:cs typeface="Roboto"/>
              <a:sym typeface="Roboto"/>
            </a:endParaRPr>
          </a:p>
        </p:txBody>
      </p:sp>
      <p:sp>
        <p:nvSpPr>
          <p:cNvPr id="6" name="Google Shape;73;p13">
            <a:extLst>
              <a:ext uri="{FF2B5EF4-FFF2-40B4-BE49-F238E27FC236}">
                <a16:creationId xmlns:a16="http://schemas.microsoft.com/office/drawing/2014/main" id="{94CB08F8-EDCD-47DB-A0DF-62080F6625E8}"/>
              </a:ext>
            </a:extLst>
          </p:cNvPr>
          <p:cNvSpPr txBox="1"/>
          <p:nvPr/>
        </p:nvSpPr>
        <p:spPr>
          <a:xfrm>
            <a:off x="596976" y="1010357"/>
            <a:ext cx="6735157" cy="5362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Roboto"/>
                <a:ea typeface="Roboto"/>
                <a:cs typeface="Roboto"/>
                <a:sym typeface="Roboto"/>
              </a:rPr>
              <a:t>By this moment the property will be now part of the IM pipeline in all salesforce reports.</a:t>
            </a:r>
          </a:p>
        </p:txBody>
      </p:sp>
      <p:pic>
        <p:nvPicPr>
          <p:cNvPr id="9218" name="Picture 2">
            <a:extLst>
              <a:ext uri="{FF2B5EF4-FFF2-40B4-BE49-F238E27FC236}">
                <a16:creationId xmlns:a16="http://schemas.microsoft.com/office/drawing/2014/main" id="{072F0EFD-1BC1-4210-887A-456431FF6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4" y="1594579"/>
            <a:ext cx="7140222" cy="306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33774"/>
      </p:ext>
    </p:extLst>
  </p:cSld>
  <p:clrMapOvr>
    <a:masterClrMapping/>
  </p:clrMapOvr>
</p:sld>
</file>

<file path=ppt/theme/theme1.xml><?xml version="1.0" encoding="utf-8"?>
<a:theme xmlns:a="http://schemas.openxmlformats.org/drawingml/2006/main" name="Front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Thank You/Copy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Thank You/Copy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Front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ront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Front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ternal Slide With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Internal Slide Without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Section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About Nor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Travel Spe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77873</TotalTime>
  <Words>5909</Words>
  <Application>Microsoft Office PowerPoint</Application>
  <PresentationFormat>On-screen Show (16:9)</PresentationFormat>
  <Paragraphs>662</Paragraphs>
  <Slides>65</Slides>
  <Notes>16</Notes>
  <HiddenSlides>0</HiddenSlides>
  <MMClips>0</MMClips>
  <ScaleCrop>false</ScaleCrop>
  <HeadingPairs>
    <vt:vector size="8" baseType="variant">
      <vt:variant>
        <vt:lpstr>Fonts Used</vt:lpstr>
      </vt:variant>
      <vt:variant>
        <vt:i4>12</vt:i4>
      </vt:variant>
      <vt:variant>
        <vt:lpstr>Theme</vt:lpstr>
      </vt:variant>
      <vt:variant>
        <vt:i4>11</vt:i4>
      </vt:variant>
      <vt:variant>
        <vt:lpstr>Embedded OLE Servers</vt:lpstr>
      </vt:variant>
      <vt:variant>
        <vt:i4>1</vt:i4>
      </vt:variant>
      <vt:variant>
        <vt:lpstr>Slide Titles</vt:lpstr>
      </vt:variant>
      <vt:variant>
        <vt:i4>65</vt:i4>
      </vt:variant>
    </vt:vector>
  </HeadingPairs>
  <TitlesOfParts>
    <vt:vector size="89" baseType="lpstr">
      <vt:lpstr>MS PGothic</vt:lpstr>
      <vt:lpstr>-apple-system</vt:lpstr>
      <vt:lpstr>Arial</vt:lpstr>
      <vt:lpstr>Calibri</vt:lpstr>
      <vt:lpstr>Cambria</vt:lpstr>
      <vt:lpstr>Gotham Book</vt:lpstr>
      <vt:lpstr>Gotham Medium</vt:lpstr>
      <vt:lpstr>Helvetica Neue</vt:lpstr>
      <vt:lpstr>Helvetica Neue Medium</vt:lpstr>
      <vt:lpstr>Roboto</vt:lpstr>
      <vt:lpstr>Roboto Medium</vt:lpstr>
      <vt:lpstr>Times New Roman</vt:lpstr>
      <vt:lpstr>Front Cover</vt:lpstr>
      <vt:lpstr>2_Front Cover</vt:lpstr>
      <vt:lpstr>1_Front Cover</vt:lpstr>
      <vt:lpstr>3_Front Cover</vt:lpstr>
      <vt:lpstr>1_Internal Slide With Logo</vt:lpstr>
      <vt:lpstr>2_Internal Slide Without Logo</vt:lpstr>
      <vt:lpstr>3_Section Cover</vt:lpstr>
      <vt:lpstr>4_About Nor 1</vt:lpstr>
      <vt:lpstr>5_Travel Spend</vt:lpstr>
      <vt:lpstr>7_Thank You/Copyright</vt:lpstr>
      <vt:lpstr>6_Thank You/Copyright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Forward Looking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Hallman</dc:creator>
  <cp:lastModifiedBy>Alfredo Aguirre Flores</cp:lastModifiedBy>
  <cp:revision>893</cp:revision>
  <cp:lastPrinted>2017-10-19T02:12:49Z</cp:lastPrinted>
  <dcterms:created xsi:type="dcterms:W3CDTF">2015-12-04T15:45:16Z</dcterms:created>
  <dcterms:modified xsi:type="dcterms:W3CDTF">2022-06-28T19:26:48Z</dcterms:modified>
</cp:coreProperties>
</file>